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media/image20.jpg" ContentType="image/png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8" r:id="rId5"/>
    <p:sldId id="270" r:id="rId6"/>
    <p:sldId id="259" r:id="rId7"/>
    <p:sldId id="261" r:id="rId8"/>
    <p:sldId id="262" r:id="rId9"/>
    <p:sldId id="260" r:id="rId10"/>
    <p:sldId id="263" r:id="rId11"/>
    <p:sldId id="288" r:id="rId12"/>
    <p:sldId id="265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67" r:id="rId22"/>
  </p:sldIdLst>
  <p:sldSz cx="18288000" cy="10287000"/>
  <p:notesSz cx="18288000" cy="10287000"/>
  <p:embeddedFontLst>
    <p:embeddedFont>
      <p:font typeface="Arial Black" panose="020B0A04020102020204" pitchFamily="34" charset="0"/>
      <p:regular r:id="rId24"/>
      <p:bold r:id="rId25"/>
    </p:embeddedFont>
    <p:embeddedFont>
      <p:font typeface="Tahoma" panose="020B0604030504040204" pitchFamily="34" charset="0"/>
      <p:regular r:id="rId26"/>
      <p:bold r:id="rId27"/>
    </p:embeddedFont>
    <p:embeddedFont>
      <p:font typeface="Trebuchet MS" panose="020B060302020202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" roundtripDataSignature="AMtx7mg/jT6VfVljzdd5LZcSbDrbjzjk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226" y="5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43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048600" y="771525"/>
            <a:ext cx="12192600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48600" y="771525"/>
            <a:ext cx="12192600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48600" y="771525"/>
            <a:ext cx="12192600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48600" y="771525"/>
            <a:ext cx="12192600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227E0A6F-5AA4-54CF-244A-D5A6F0977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>
            <a:extLst>
              <a:ext uri="{FF2B5EF4-FFF2-40B4-BE49-F238E27FC236}">
                <a16:creationId xmlns:a16="http://schemas.microsoft.com/office/drawing/2014/main" id="{DABADDA6-2A6A-9D51-9AA9-5875ACB187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" name="Google Shape;128;p8:notes">
            <a:extLst>
              <a:ext uri="{FF2B5EF4-FFF2-40B4-BE49-F238E27FC236}">
                <a16:creationId xmlns:a16="http://schemas.microsoft.com/office/drawing/2014/main" id="{CFC8F715-C392-676B-E73E-41AAB2F6C3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3797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4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2A3F7887-129B-ACFC-C321-3B673C52C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>
            <a:extLst>
              <a:ext uri="{FF2B5EF4-FFF2-40B4-BE49-F238E27FC236}">
                <a16:creationId xmlns:a16="http://schemas.microsoft.com/office/drawing/2014/main" id="{2C67B1DD-7C3C-BC8F-C1D1-81DDA63A1F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2:notes">
            <a:extLst>
              <a:ext uri="{FF2B5EF4-FFF2-40B4-BE49-F238E27FC236}">
                <a16:creationId xmlns:a16="http://schemas.microsoft.com/office/drawing/2014/main" id="{81592793-2CE3-B57F-2DEF-3FF7CF58CF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5613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48600" y="771525"/>
            <a:ext cx="12192600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obj">
  <p:cSld name="OBJECT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0505" y="1645443"/>
            <a:ext cx="16230599" cy="765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55404" y="1755762"/>
            <a:ext cx="2981324" cy="298132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6"/>
          <p:cNvSpPr/>
          <p:nvPr/>
        </p:nvSpPr>
        <p:spPr>
          <a:xfrm>
            <a:off x="11110053" y="8544032"/>
            <a:ext cx="7178040" cy="1039494"/>
          </a:xfrm>
          <a:custGeom>
            <a:avLst/>
            <a:gdLst/>
            <a:ahLst/>
            <a:cxnLst/>
            <a:rect l="l" t="t" r="r" b="b"/>
            <a:pathLst>
              <a:path w="7178040" h="1039495" extrusionOk="0">
                <a:moveTo>
                  <a:pt x="0" y="524994"/>
                </a:moveTo>
                <a:lnTo>
                  <a:pt x="0" y="514390"/>
                </a:lnTo>
                <a:lnTo>
                  <a:pt x="185179" y="0"/>
                </a:lnTo>
                <a:lnTo>
                  <a:pt x="7177946" y="0"/>
                </a:lnTo>
                <a:lnTo>
                  <a:pt x="7177946" y="1039383"/>
                </a:lnTo>
                <a:lnTo>
                  <a:pt x="185179" y="1039383"/>
                </a:lnTo>
                <a:lnTo>
                  <a:pt x="0" y="524994"/>
                </a:lnTo>
                <a:close/>
              </a:path>
            </a:pathLst>
          </a:custGeom>
          <a:solidFill>
            <a:srgbClr val="C74A3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" name="Google Shape;17;p36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6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6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7"/>
          <p:cNvSpPr txBox="1">
            <a:spLocks noGrp="1"/>
          </p:cNvSpPr>
          <p:nvPr>
            <p:ph type="title"/>
          </p:nvPr>
        </p:nvSpPr>
        <p:spPr>
          <a:xfrm>
            <a:off x="1377441" y="945657"/>
            <a:ext cx="15533116" cy="1053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900" b="1" i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7"/>
          <p:cNvSpPr txBox="1">
            <a:spLocks noGrp="1"/>
          </p:cNvSpPr>
          <p:nvPr>
            <p:ph type="body" idx="1"/>
          </p:nvPr>
        </p:nvSpPr>
        <p:spPr>
          <a:xfrm>
            <a:off x="1875812" y="4976749"/>
            <a:ext cx="7457440" cy="275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7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7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7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8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28" name="Google Shape;28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750597" y="8796337"/>
            <a:ext cx="923924" cy="92392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8"/>
          <p:cNvSpPr/>
          <p:nvPr/>
        </p:nvSpPr>
        <p:spPr>
          <a:xfrm>
            <a:off x="9124922" y="2197908"/>
            <a:ext cx="19050" cy="7235825"/>
          </a:xfrm>
          <a:custGeom>
            <a:avLst/>
            <a:gdLst/>
            <a:ahLst/>
            <a:cxnLst/>
            <a:rect l="l" t="t" r="r" b="b"/>
            <a:pathLst>
              <a:path w="19050" h="7235825" extrusionOk="0">
                <a:moveTo>
                  <a:pt x="19049" y="7235308"/>
                </a:moveTo>
                <a:lnTo>
                  <a:pt x="0" y="0"/>
                </a:lnTo>
              </a:path>
            </a:pathLst>
          </a:custGeom>
          <a:noFill/>
          <a:ln w="38075" cap="flat" cmpd="sng">
            <a:solidFill>
              <a:srgbClr val="AB40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" name="Google Shape;30;p38"/>
          <p:cNvSpPr txBox="1">
            <a:spLocks noGrp="1"/>
          </p:cNvSpPr>
          <p:nvPr>
            <p:ph type="title"/>
          </p:nvPr>
        </p:nvSpPr>
        <p:spPr>
          <a:xfrm>
            <a:off x="1377441" y="945657"/>
            <a:ext cx="15533116" cy="1053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900" b="1" i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8"/>
          <p:cNvSpPr txBox="1">
            <a:spLocks noGrp="1"/>
          </p:cNvSpPr>
          <p:nvPr>
            <p:ph type="body" idx="1"/>
          </p:nvPr>
        </p:nvSpPr>
        <p:spPr>
          <a:xfrm>
            <a:off x="2303055" y="3581787"/>
            <a:ext cx="4590415" cy="586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>
                <a:solidFill>
                  <a:srgbClr val="C74A3A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8"/>
          <p:cNvSpPr txBox="1">
            <a:spLocks noGrp="1"/>
          </p:cNvSpPr>
          <p:nvPr>
            <p:ph type="body" idx="2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8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8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8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9"/>
          <p:cNvSpPr txBox="1"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900" b="1" i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9"/>
          <p:cNvSpPr txBox="1">
            <a:spLocks noGrp="1"/>
          </p:cNvSpPr>
          <p:nvPr>
            <p:ph type="subTitle" idx="1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9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9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9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0"/>
          <p:cNvSpPr txBox="1">
            <a:spLocks noGrp="1"/>
          </p:cNvSpPr>
          <p:nvPr>
            <p:ph type="title"/>
          </p:nvPr>
        </p:nvSpPr>
        <p:spPr>
          <a:xfrm>
            <a:off x="1377441" y="945657"/>
            <a:ext cx="15533116" cy="1053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900" b="1" i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0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0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0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7771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5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" name="Google Shape;7;p35"/>
          <p:cNvSpPr txBox="1">
            <a:spLocks noGrp="1"/>
          </p:cNvSpPr>
          <p:nvPr>
            <p:ph type="title"/>
          </p:nvPr>
        </p:nvSpPr>
        <p:spPr>
          <a:xfrm>
            <a:off x="1377441" y="945657"/>
            <a:ext cx="15533116" cy="1053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9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35"/>
          <p:cNvSpPr txBox="1">
            <a:spLocks noGrp="1"/>
          </p:cNvSpPr>
          <p:nvPr>
            <p:ph type="body" idx="1"/>
          </p:nvPr>
        </p:nvSpPr>
        <p:spPr>
          <a:xfrm>
            <a:off x="1875812" y="4976749"/>
            <a:ext cx="7457440" cy="275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5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35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5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"/>
          <p:cNvSpPr txBox="1"/>
          <p:nvPr/>
        </p:nvSpPr>
        <p:spPr>
          <a:xfrm>
            <a:off x="11925253" y="8838248"/>
            <a:ext cx="5184775" cy="385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50" dirty="0" err="1">
                <a:solidFill>
                  <a:srgbClr val="F1F4F5"/>
                </a:solidFill>
                <a:latin typeface="Trebuchet MS"/>
                <a:ea typeface="Trebuchet MS"/>
                <a:cs typeface="Trebuchet MS"/>
                <a:sym typeface="Trebuchet MS"/>
              </a:rPr>
              <a:t>Mini_Curso</a:t>
            </a:r>
            <a:r>
              <a:rPr lang="pt-BR" sz="2350" dirty="0">
                <a:solidFill>
                  <a:srgbClr val="F1F4F5"/>
                </a:solidFill>
                <a:latin typeface="Trebuchet MS"/>
                <a:ea typeface="Trebuchet MS"/>
                <a:cs typeface="Trebuchet MS"/>
                <a:sym typeface="Trebuchet MS"/>
              </a:rPr>
              <a:t> Introdução a programação</a:t>
            </a:r>
            <a:endParaRPr sz="235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" name="Google Shape;52;p1"/>
          <p:cNvSpPr txBox="1"/>
          <p:nvPr/>
        </p:nvSpPr>
        <p:spPr>
          <a:xfrm>
            <a:off x="4865800" y="4888950"/>
            <a:ext cx="8546700" cy="10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700" b="1">
                <a:solidFill>
                  <a:srgbClr val="F1F4F5"/>
                </a:solidFill>
                <a:latin typeface="Trebuchet MS"/>
                <a:ea typeface="Trebuchet MS"/>
                <a:cs typeface="Trebuchet MS"/>
                <a:sym typeface="Trebuchet MS"/>
              </a:rPr>
              <a:t>INFINITY SCHOOL</a:t>
            </a:r>
            <a:endParaRPr sz="6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" name="Google Shape;53;p1"/>
          <p:cNvSpPr txBox="1"/>
          <p:nvPr/>
        </p:nvSpPr>
        <p:spPr>
          <a:xfrm>
            <a:off x="5855433" y="5947273"/>
            <a:ext cx="63639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1F4F5"/>
                </a:solidFill>
                <a:latin typeface="Trebuchet MS"/>
                <a:ea typeface="Trebuchet MS"/>
                <a:cs typeface="Trebuchet MS"/>
                <a:sym typeface="Trebuchet MS"/>
              </a:rPr>
              <a:t>V I S U A L	A R T	C R E A T I V E	C E N T E R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50597" y="8796337"/>
            <a:ext cx="923924" cy="92392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 txBox="1">
            <a:spLocks noGrp="1"/>
          </p:cNvSpPr>
          <p:nvPr>
            <p:ph type="title"/>
          </p:nvPr>
        </p:nvSpPr>
        <p:spPr>
          <a:xfrm>
            <a:off x="1377441" y="945657"/>
            <a:ext cx="15533116" cy="1053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460692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500"/>
              <a:t>Tipos de Variáveis</a:t>
            </a:r>
            <a:endParaRPr sz="6500"/>
          </a:p>
        </p:txBody>
      </p:sp>
      <p:sp>
        <p:nvSpPr>
          <p:cNvPr id="135" name="Google Shape;135;p16"/>
          <p:cNvSpPr txBox="1"/>
          <p:nvPr/>
        </p:nvSpPr>
        <p:spPr>
          <a:xfrm>
            <a:off x="4359885" y="2547137"/>
            <a:ext cx="9568180" cy="8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9525" algn="l" rtl="0">
              <a:lnSpc>
                <a:spcPct val="116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Os diferentes tipos de variáveis é essencial para a programação eficiente. Cada tipo de variável tem suas próprias características e usos específicos.</a:t>
            </a:r>
            <a:endParaRPr sz="22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6" name="Google Shape;136;p16"/>
          <p:cNvSpPr txBox="1"/>
          <p:nvPr/>
        </p:nvSpPr>
        <p:spPr>
          <a:xfrm>
            <a:off x="1875812" y="7948249"/>
            <a:ext cx="6156325" cy="85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6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Booleanos (bool)</a:t>
            </a:r>
            <a:endParaRPr sz="2000">
              <a:latin typeface="Arial Black"/>
              <a:ea typeface="Arial Black"/>
              <a:cs typeface="Arial Black"/>
              <a:sym typeface="Arial Black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Representam valores lógicos, sendo ‘True’ ou ‘False’.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7" name="Google Shape;137;p16"/>
          <p:cNvSpPr txBox="1"/>
          <p:nvPr/>
        </p:nvSpPr>
        <p:spPr>
          <a:xfrm>
            <a:off x="8728356" y="8210598"/>
            <a:ext cx="6355715" cy="42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66C8FF"/>
                </a:solidFill>
                <a:latin typeface="Arial Black"/>
                <a:ea typeface="Arial Black"/>
                <a:cs typeface="Arial Black"/>
                <a:sym typeface="Arial Black"/>
              </a:rPr>
              <a:t>maior_de_idade </a:t>
            </a:r>
            <a:r>
              <a:rPr lang="pt-BR" sz="26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= </a:t>
            </a:r>
            <a:r>
              <a:rPr lang="pt-BR" sz="2600">
                <a:solidFill>
                  <a:srgbClr val="6FA66A"/>
                </a:solidFill>
                <a:latin typeface="Tahoma"/>
                <a:ea typeface="Tahoma"/>
                <a:cs typeface="Tahoma"/>
                <a:sym typeface="Tahoma"/>
              </a:rPr>
              <a:t>True	</a:t>
            </a:r>
            <a:r>
              <a:rPr lang="pt-BR" sz="2600">
                <a:solidFill>
                  <a:srgbClr val="53A74A"/>
                </a:solidFill>
                <a:latin typeface="Tahoma"/>
                <a:ea typeface="Tahoma"/>
                <a:cs typeface="Tahoma"/>
                <a:sym typeface="Tahoma"/>
              </a:rPr>
              <a:t># Boolean (bool)</a:t>
            </a:r>
            <a:endParaRPr sz="26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8" name="Google Shape;138;p16"/>
          <p:cNvSpPr txBox="1"/>
          <p:nvPr/>
        </p:nvSpPr>
        <p:spPr>
          <a:xfrm>
            <a:off x="8737881" y="3992824"/>
            <a:ext cx="4694555" cy="42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66C8FF"/>
                </a:solidFill>
                <a:latin typeface="Arial Black"/>
                <a:ea typeface="Arial Black"/>
                <a:cs typeface="Arial Black"/>
                <a:sym typeface="Arial Black"/>
              </a:rPr>
              <a:t>nome </a:t>
            </a:r>
            <a:r>
              <a:rPr lang="pt-BR" sz="26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= </a:t>
            </a:r>
            <a:r>
              <a:rPr lang="pt-BR" sz="2600">
                <a:solidFill>
                  <a:srgbClr val="C6867D"/>
                </a:solidFill>
                <a:latin typeface="Arial Black"/>
                <a:ea typeface="Arial Black"/>
                <a:cs typeface="Arial Black"/>
                <a:sym typeface="Arial Black"/>
              </a:rPr>
              <a:t>“Carlos” </a:t>
            </a:r>
            <a:r>
              <a:rPr lang="pt-BR" sz="2600">
                <a:solidFill>
                  <a:srgbClr val="53A74A"/>
                </a:solidFill>
                <a:latin typeface="Arial Black"/>
                <a:ea typeface="Arial Black"/>
                <a:cs typeface="Arial Black"/>
                <a:sym typeface="Arial Black"/>
              </a:rPr>
              <a:t>#String (str)</a:t>
            </a:r>
            <a:endParaRPr sz="26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39" name="Google Shape;139;p16"/>
          <p:cNvSpPr txBox="1"/>
          <p:nvPr/>
        </p:nvSpPr>
        <p:spPr>
          <a:xfrm>
            <a:off x="1875812" y="3554279"/>
            <a:ext cx="4724400" cy="120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6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Strings (str)</a:t>
            </a:r>
            <a:endParaRPr sz="2000">
              <a:latin typeface="Arial Black"/>
              <a:ea typeface="Arial Black"/>
              <a:cs typeface="Arial Black"/>
              <a:sym typeface="Arial Black"/>
            </a:endParaRPr>
          </a:p>
          <a:p>
            <a:pPr marL="12700" marR="5080" lvl="0" indent="0" algn="l" rtl="0">
              <a:lnSpc>
                <a:spcPct val="115599"/>
              </a:lnSpc>
              <a:spcBef>
                <a:spcPts val="475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Representam sequências de caracteres, usadas para armazenar texto.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0" name="Google Shape;140;p16"/>
          <p:cNvSpPr txBox="1"/>
          <p:nvPr/>
        </p:nvSpPr>
        <p:spPr>
          <a:xfrm>
            <a:off x="8728356" y="5574944"/>
            <a:ext cx="3845560" cy="42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66C8FF"/>
                </a:solidFill>
                <a:latin typeface="Arial Black"/>
                <a:ea typeface="Arial Black"/>
                <a:cs typeface="Arial Black"/>
                <a:sym typeface="Arial Black"/>
              </a:rPr>
              <a:t>idade </a:t>
            </a:r>
            <a:r>
              <a:rPr lang="pt-BR" sz="26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= </a:t>
            </a:r>
            <a:r>
              <a:rPr lang="pt-BR" sz="2600">
                <a:solidFill>
                  <a:srgbClr val="6FA66A"/>
                </a:solidFill>
                <a:latin typeface="Tahoma"/>
                <a:ea typeface="Tahoma"/>
                <a:cs typeface="Tahoma"/>
                <a:sym typeface="Tahoma"/>
              </a:rPr>
              <a:t>30	</a:t>
            </a:r>
            <a:r>
              <a:rPr lang="pt-BR" sz="2600">
                <a:solidFill>
                  <a:srgbClr val="53A74A"/>
                </a:solidFill>
                <a:latin typeface="Tahoma"/>
                <a:ea typeface="Tahoma"/>
                <a:cs typeface="Tahoma"/>
                <a:sym typeface="Tahoma"/>
              </a:rPr>
              <a:t># Inteiro (int)</a:t>
            </a:r>
            <a:endParaRPr sz="26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1" name="Google Shape;141;p16"/>
          <p:cNvSpPr txBox="1"/>
          <p:nvPr/>
        </p:nvSpPr>
        <p:spPr>
          <a:xfrm>
            <a:off x="1875812" y="5136400"/>
            <a:ext cx="4885690" cy="120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6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Inteiros (int)</a:t>
            </a:r>
            <a:endParaRPr sz="2000">
              <a:latin typeface="Arial Black"/>
              <a:ea typeface="Arial Black"/>
              <a:cs typeface="Arial Black"/>
              <a:sym typeface="Arial Black"/>
            </a:endParaRPr>
          </a:p>
          <a:p>
            <a:pPr marL="12700" marR="5080" lvl="0" indent="0" algn="l" rtl="0">
              <a:lnSpc>
                <a:spcPct val="115599"/>
              </a:lnSpc>
              <a:spcBef>
                <a:spcPts val="475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Representam números inteiros, positivos ou negativos, sem parte decimal.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2" name="Google Shape;142;p16"/>
          <p:cNvSpPr txBox="1"/>
          <p:nvPr/>
        </p:nvSpPr>
        <p:spPr>
          <a:xfrm>
            <a:off x="8728356" y="6980868"/>
            <a:ext cx="7734300" cy="42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66C8FF"/>
                </a:solidFill>
                <a:latin typeface="Arial Black"/>
                <a:ea typeface="Arial Black"/>
                <a:cs typeface="Arial Black"/>
                <a:sym typeface="Arial Black"/>
              </a:rPr>
              <a:t>altura </a:t>
            </a:r>
            <a:r>
              <a:rPr lang="pt-BR" sz="26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= </a:t>
            </a:r>
            <a:r>
              <a:rPr lang="pt-BR" sz="2600">
                <a:solidFill>
                  <a:srgbClr val="6FA66A"/>
                </a:solidFill>
                <a:latin typeface="Tahoma"/>
                <a:ea typeface="Tahoma"/>
                <a:cs typeface="Tahoma"/>
                <a:sym typeface="Tahoma"/>
              </a:rPr>
              <a:t>1.85	</a:t>
            </a:r>
            <a:r>
              <a:rPr lang="pt-BR" sz="2600">
                <a:solidFill>
                  <a:srgbClr val="53A74A"/>
                </a:solidFill>
                <a:latin typeface="Tahoma"/>
                <a:ea typeface="Tahoma"/>
                <a:cs typeface="Tahoma"/>
                <a:sym typeface="Tahoma"/>
              </a:rPr>
              <a:t># Ponto Flutuante ou decimal (float)</a:t>
            </a:r>
            <a:endParaRPr sz="26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3" name="Google Shape;143;p16"/>
          <p:cNvSpPr txBox="1"/>
          <p:nvPr/>
        </p:nvSpPr>
        <p:spPr>
          <a:xfrm>
            <a:off x="1875812" y="6718520"/>
            <a:ext cx="6169660" cy="85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6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Flutuantes (float)</a:t>
            </a:r>
            <a:endParaRPr sz="2000">
              <a:latin typeface="Arial Black"/>
              <a:ea typeface="Arial Black"/>
              <a:cs typeface="Arial Black"/>
              <a:sym typeface="Arial Black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Representam números que possuem parte decimal.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35AA3-C6EF-BCE1-C75A-8D10F8AE4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2771163-93E3-797C-9EC4-2E824E609F7B}"/>
              </a:ext>
            </a:extLst>
          </p:cNvPr>
          <p:cNvSpPr/>
          <p:nvPr/>
        </p:nvSpPr>
        <p:spPr>
          <a:xfrm>
            <a:off x="1904999" y="0"/>
            <a:ext cx="16383245" cy="1846177"/>
          </a:xfrm>
          <a:custGeom>
            <a:avLst/>
            <a:gdLst/>
            <a:ahLst/>
            <a:cxnLst/>
            <a:rect l="l" t="t" r="r" b="b"/>
            <a:pathLst>
              <a:path w="16399510" h="2992120">
                <a:moveTo>
                  <a:pt x="0" y="2992049"/>
                </a:moveTo>
                <a:lnTo>
                  <a:pt x="0" y="0"/>
                </a:lnTo>
                <a:lnTo>
                  <a:pt x="16399262" y="0"/>
                </a:lnTo>
                <a:lnTo>
                  <a:pt x="16399262" y="2992049"/>
                </a:lnTo>
                <a:lnTo>
                  <a:pt x="0" y="2992049"/>
                </a:lnTo>
                <a:close/>
              </a:path>
            </a:pathLst>
          </a:custGeom>
          <a:solidFill>
            <a:srgbClr val="AB403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5D87CA5A-BEA2-04E3-3D73-DB1960CC57D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50597" y="8796337"/>
            <a:ext cx="923924" cy="923924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76E8814F-630A-70D1-8A78-53A33E9689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336" y="419100"/>
            <a:ext cx="16758159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6305">
              <a:lnSpc>
                <a:spcPct val="100000"/>
              </a:lnSpc>
              <a:spcBef>
                <a:spcPts val="100"/>
              </a:spcBef>
            </a:pPr>
            <a:r>
              <a:rPr lang="pt-BR" sz="5400" spc="120" dirty="0"/>
              <a:t>Comandos básicos do </a:t>
            </a:r>
            <a:r>
              <a:rPr lang="pt-BR" sz="5400" spc="120" dirty="0" err="1"/>
              <a:t>python</a:t>
            </a:r>
            <a:endParaRPr sz="5400" dirty="0"/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6CEF0060-3C20-AB73-F4EE-FBE241AD200F}"/>
              </a:ext>
            </a:extLst>
          </p:cNvPr>
          <p:cNvSpPr txBox="1"/>
          <p:nvPr/>
        </p:nvSpPr>
        <p:spPr>
          <a:xfrm>
            <a:off x="6955076" y="4130319"/>
            <a:ext cx="4017723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100" dirty="0">
                <a:solidFill>
                  <a:srgbClr val="66C8FF"/>
                </a:solidFill>
                <a:latin typeface="Arial Black"/>
                <a:cs typeface="Arial Black"/>
              </a:rPr>
              <a:t>print(</a:t>
            </a:r>
            <a:r>
              <a:rPr sz="2600" spc="-100" dirty="0">
                <a:solidFill>
                  <a:srgbClr val="FFBD58"/>
                </a:solidFill>
                <a:latin typeface="Arial Black"/>
                <a:cs typeface="Arial Black"/>
              </a:rPr>
              <a:t>“</a:t>
            </a:r>
            <a:r>
              <a:rPr lang="pt-BR" sz="2600" spc="-100" dirty="0">
                <a:solidFill>
                  <a:srgbClr val="FFBD58"/>
                </a:solidFill>
                <a:latin typeface="Arial Black"/>
                <a:cs typeface="Arial Black"/>
              </a:rPr>
              <a:t>nome</a:t>
            </a:r>
            <a:r>
              <a:rPr sz="2600" spc="-100" dirty="0">
                <a:solidFill>
                  <a:srgbClr val="FFBD58"/>
                </a:solidFill>
                <a:latin typeface="Arial Black"/>
                <a:cs typeface="Arial Black"/>
              </a:rPr>
              <a:t>”</a:t>
            </a:r>
            <a:r>
              <a:rPr sz="2600" spc="-100" dirty="0">
                <a:solidFill>
                  <a:srgbClr val="66C8FF"/>
                </a:solidFill>
                <a:latin typeface="Arial Black"/>
                <a:cs typeface="Arial Black"/>
              </a:rPr>
              <a:t>)</a:t>
            </a:r>
            <a:endParaRPr sz="2600" dirty="0">
              <a:latin typeface="Arial Black"/>
              <a:cs typeface="Arial Black"/>
            </a:endParaRP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4DCA5684-9FE4-F8F5-2666-F12CB228C2A2}"/>
              </a:ext>
            </a:extLst>
          </p:cNvPr>
          <p:cNvSpPr txBox="1"/>
          <p:nvPr/>
        </p:nvSpPr>
        <p:spPr>
          <a:xfrm>
            <a:off x="6954033" y="5488209"/>
            <a:ext cx="3356610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114" dirty="0">
                <a:solidFill>
                  <a:srgbClr val="66C8FF"/>
                </a:solidFill>
                <a:latin typeface="Arial Black"/>
                <a:cs typeface="Arial Black"/>
              </a:rPr>
              <a:t>input(</a:t>
            </a:r>
            <a:r>
              <a:rPr sz="2600" spc="-114" dirty="0">
                <a:solidFill>
                  <a:srgbClr val="FFBD58"/>
                </a:solidFill>
                <a:latin typeface="Arial Black"/>
                <a:cs typeface="Arial Black"/>
              </a:rPr>
              <a:t>“digite</a:t>
            </a:r>
            <a:r>
              <a:rPr sz="2600" spc="-140" dirty="0">
                <a:solidFill>
                  <a:srgbClr val="FFBD58"/>
                </a:solidFill>
                <a:latin typeface="Arial Black"/>
                <a:cs typeface="Arial Black"/>
              </a:rPr>
              <a:t> </a:t>
            </a:r>
            <a:r>
              <a:rPr sz="2600" spc="-110" dirty="0" err="1">
                <a:solidFill>
                  <a:srgbClr val="FFBD58"/>
                </a:solidFill>
                <a:latin typeface="Arial Black"/>
                <a:cs typeface="Arial Black"/>
              </a:rPr>
              <a:t>aqui</a:t>
            </a:r>
            <a:r>
              <a:rPr sz="2600" spc="-110" dirty="0">
                <a:solidFill>
                  <a:srgbClr val="FFBD58"/>
                </a:solidFill>
                <a:latin typeface="Arial Black"/>
                <a:cs typeface="Arial Black"/>
              </a:rPr>
              <a:t>:</a:t>
            </a:r>
            <a:r>
              <a:rPr lang="pt-BR" sz="2600" spc="-135" dirty="0">
                <a:solidFill>
                  <a:srgbClr val="FFBD58"/>
                </a:solidFill>
                <a:latin typeface="Arial Black"/>
                <a:cs typeface="Arial Black"/>
              </a:rPr>
              <a:t> </a:t>
            </a:r>
            <a:r>
              <a:rPr sz="2600" spc="-25" dirty="0">
                <a:solidFill>
                  <a:srgbClr val="FFBD58"/>
                </a:solidFill>
                <a:latin typeface="Arial Black"/>
                <a:cs typeface="Arial Black"/>
              </a:rPr>
              <a:t>”</a:t>
            </a:r>
            <a:r>
              <a:rPr sz="2600" spc="-25" dirty="0">
                <a:solidFill>
                  <a:srgbClr val="66C8FF"/>
                </a:solidFill>
                <a:latin typeface="Arial Black"/>
                <a:cs typeface="Arial Black"/>
              </a:rPr>
              <a:t>)</a:t>
            </a:r>
            <a:endParaRPr sz="2600" dirty="0">
              <a:latin typeface="Arial Black"/>
              <a:cs typeface="Arial Black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1FAA848-E338-C710-3F93-675DDD35ED70}"/>
              </a:ext>
            </a:extLst>
          </p:cNvPr>
          <p:cNvSpPr txBox="1"/>
          <p:nvPr/>
        </p:nvSpPr>
        <p:spPr>
          <a:xfrm>
            <a:off x="6954033" y="6758885"/>
            <a:ext cx="9144000" cy="489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641985">
              <a:lnSpc>
                <a:spcPts val="3080"/>
              </a:lnSpc>
              <a:spcBef>
                <a:spcPts val="3385"/>
              </a:spcBef>
            </a:pPr>
            <a:r>
              <a:rPr lang="pt-BR" sz="2600" spc="-160" dirty="0" err="1">
                <a:solidFill>
                  <a:srgbClr val="66C8FF"/>
                </a:solidFill>
                <a:latin typeface="Arial Black"/>
                <a:cs typeface="Arial Black"/>
              </a:rPr>
              <a:t>type</a:t>
            </a:r>
            <a:r>
              <a:rPr lang="pt-BR" sz="2600" spc="-160" dirty="0">
                <a:solidFill>
                  <a:srgbClr val="66C8FF"/>
                </a:solidFill>
                <a:latin typeface="Arial Black"/>
                <a:cs typeface="Arial Black"/>
              </a:rPr>
              <a:t>(</a:t>
            </a:r>
            <a:r>
              <a:rPr lang="pt-BR" sz="2600" spc="-160" dirty="0">
                <a:solidFill>
                  <a:srgbClr val="FFBD58"/>
                </a:solidFill>
                <a:latin typeface="Arial Black"/>
                <a:cs typeface="Arial Black"/>
              </a:rPr>
              <a:t>10</a:t>
            </a:r>
            <a:r>
              <a:rPr lang="pt-BR" sz="2600" spc="-160" dirty="0">
                <a:solidFill>
                  <a:srgbClr val="66C8FF"/>
                </a:solidFill>
                <a:latin typeface="Arial Black"/>
                <a:cs typeface="Arial Black"/>
              </a:rPr>
              <a:t>)</a:t>
            </a:r>
            <a:endParaRPr lang="pt-BR" sz="2600" spc="-20" dirty="0">
              <a:solidFill>
                <a:srgbClr val="53A74A"/>
              </a:solidFill>
              <a:latin typeface="Arial Black"/>
              <a:cs typeface="Arial Black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50406E5-BCFA-0D08-46AE-3737AAECFDE2}"/>
              </a:ext>
            </a:extLst>
          </p:cNvPr>
          <p:cNvSpPr txBox="1"/>
          <p:nvPr/>
        </p:nvSpPr>
        <p:spPr>
          <a:xfrm>
            <a:off x="6781800" y="3771900"/>
            <a:ext cx="10290130" cy="451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641985">
              <a:lnSpc>
                <a:spcPts val="3080"/>
              </a:lnSpc>
              <a:spcBef>
                <a:spcPts val="3385"/>
              </a:spcBef>
            </a:pPr>
            <a:r>
              <a:rPr lang="pt-BR" sz="1800" spc="-20" dirty="0">
                <a:solidFill>
                  <a:srgbClr val="53A74A"/>
                </a:solidFill>
                <a:latin typeface="Arial Black"/>
                <a:cs typeface="Arial Black"/>
              </a:rPr>
              <a:t>#Mostra para o usuário a informação.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16D670E-8E81-72BF-3130-28BDDA82F684}"/>
              </a:ext>
            </a:extLst>
          </p:cNvPr>
          <p:cNvSpPr txBox="1"/>
          <p:nvPr/>
        </p:nvSpPr>
        <p:spPr>
          <a:xfrm>
            <a:off x="6781800" y="5126496"/>
            <a:ext cx="10290130" cy="451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641985">
              <a:lnSpc>
                <a:spcPts val="3080"/>
              </a:lnSpc>
              <a:spcBef>
                <a:spcPts val="3385"/>
              </a:spcBef>
            </a:pPr>
            <a:r>
              <a:rPr lang="pt-BR" sz="1800" spc="-20" dirty="0">
                <a:solidFill>
                  <a:srgbClr val="53A74A"/>
                </a:solidFill>
                <a:latin typeface="Arial Black"/>
                <a:cs typeface="Arial Black"/>
              </a:rPr>
              <a:t>#Solicita ao usuário alguma informação.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5BF11E5-8FA2-BDC1-7361-584367DE5A35}"/>
              </a:ext>
            </a:extLst>
          </p:cNvPr>
          <p:cNvSpPr txBox="1"/>
          <p:nvPr/>
        </p:nvSpPr>
        <p:spPr>
          <a:xfrm>
            <a:off x="6781800" y="6426510"/>
            <a:ext cx="10290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spc="-20" dirty="0">
                <a:solidFill>
                  <a:srgbClr val="53A74A"/>
                </a:solidFill>
                <a:latin typeface="Arial Black"/>
                <a:cs typeface="Arial Black"/>
              </a:rPr>
              <a:t>#Retorna o tipo de dado inserido. </a:t>
            </a: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A6F972F-BF3F-32FA-9C20-108BA8249C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0500"/>
            <a:ext cx="6288024" cy="628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71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/>
          <p:nvPr/>
        </p:nvSpPr>
        <p:spPr>
          <a:xfrm>
            <a:off x="4219944" y="3568911"/>
            <a:ext cx="9848112" cy="2632186"/>
          </a:xfrm>
          <a:custGeom>
            <a:avLst/>
            <a:gdLst/>
            <a:ahLst/>
            <a:cxnLst/>
            <a:rect l="l" t="t" r="r" b="b"/>
            <a:pathLst>
              <a:path w="10448925" h="5915025" extrusionOk="0">
                <a:moveTo>
                  <a:pt x="0" y="5915018"/>
                </a:moveTo>
                <a:lnTo>
                  <a:pt x="0" y="0"/>
                </a:lnTo>
                <a:lnTo>
                  <a:pt x="10448923" y="0"/>
                </a:lnTo>
              </a:path>
            </a:pathLst>
          </a:custGeom>
          <a:noFill/>
          <a:ln w="76175" cap="flat" cmpd="sng">
            <a:solidFill>
              <a:srgbClr val="C74A3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5265692" y="3889150"/>
            <a:ext cx="8037900" cy="10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500"/>
              <a:t>ATIVIDADE PRÁTICA</a:t>
            </a:r>
            <a:endParaRPr sz="6500"/>
          </a:p>
        </p:txBody>
      </p:sp>
      <p:sp>
        <p:nvSpPr>
          <p:cNvPr id="158" name="Google Shape;158;p23"/>
          <p:cNvSpPr txBox="1"/>
          <p:nvPr/>
        </p:nvSpPr>
        <p:spPr>
          <a:xfrm>
            <a:off x="5044347" y="5156377"/>
            <a:ext cx="8228400" cy="16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15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Objetivo</a:t>
            </a:r>
            <a:r>
              <a:rPr lang="pt-BR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: Criar um programa que permita ao usuário digitar um nome, idade e altura. E, após isso os dados sejam exibidos.</a:t>
            </a:r>
            <a:endParaRPr sz="2000" dirty="0"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None/>
            </a:pPr>
            <a:endParaRPr sz="2000" dirty="0">
              <a:latin typeface="Tahoma"/>
              <a:ea typeface="Tahoma"/>
              <a:cs typeface="Tahoma"/>
              <a:sym typeface="Tahoma"/>
            </a:endParaRPr>
          </a:p>
          <a:p>
            <a:pPr marL="12700" marR="989964" lvl="0" indent="0" algn="l" rtl="0">
              <a:lnSpc>
                <a:spcPct val="115599"/>
              </a:lnSpc>
              <a:spcBef>
                <a:spcPts val="2115"/>
              </a:spcBef>
              <a:spcAft>
                <a:spcPts val="0"/>
              </a:spcAft>
              <a:buNone/>
            </a:pPr>
            <a:endParaRPr sz="2000" dirty="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59" name="Google Shape;15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50597" y="8796337"/>
            <a:ext cx="923924" cy="92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96" y="6654803"/>
            <a:ext cx="3543299" cy="362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43421" y="0"/>
            <a:ext cx="2944577" cy="3933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25600" y="3466592"/>
            <a:ext cx="6820408" cy="682040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6"/>
          <p:cNvSpPr/>
          <p:nvPr/>
        </p:nvSpPr>
        <p:spPr>
          <a:xfrm>
            <a:off x="1888735" y="0"/>
            <a:ext cx="16399510" cy="2992120"/>
          </a:xfrm>
          <a:custGeom>
            <a:avLst/>
            <a:gdLst/>
            <a:ahLst/>
            <a:cxnLst/>
            <a:rect l="l" t="t" r="r" b="b"/>
            <a:pathLst>
              <a:path w="16399510" h="2992120" extrusionOk="0">
                <a:moveTo>
                  <a:pt x="0" y="2992059"/>
                </a:moveTo>
                <a:lnTo>
                  <a:pt x="0" y="0"/>
                </a:lnTo>
                <a:lnTo>
                  <a:pt x="16399262" y="0"/>
                </a:lnTo>
                <a:lnTo>
                  <a:pt x="16399262" y="2992059"/>
                </a:lnTo>
                <a:lnTo>
                  <a:pt x="0" y="2992059"/>
                </a:lnTo>
                <a:close/>
              </a:path>
            </a:pathLst>
          </a:custGeom>
          <a:solidFill>
            <a:srgbClr val="AB40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68" name="Google Shape;6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750597" y="8796337"/>
            <a:ext cx="923924" cy="92392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-381000" y="964215"/>
            <a:ext cx="15533116" cy="1053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621855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500"/>
              <a:t>Conceitos básicos: IA</a:t>
            </a:r>
            <a:endParaRPr sz="6500"/>
          </a:p>
        </p:txBody>
      </p:sp>
      <p:sp>
        <p:nvSpPr>
          <p:cNvPr id="70" name="Google Shape;70;p6"/>
          <p:cNvSpPr txBox="1"/>
          <p:nvPr/>
        </p:nvSpPr>
        <p:spPr>
          <a:xfrm>
            <a:off x="2438400" y="3522972"/>
            <a:ext cx="3886200" cy="58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15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O que é?</a:t>
            </a:r>
            <a:endParaRPr sz="3600" b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1" name="Google Shape;71;p6"/>
          <p:cNvSpPr txBox="1"/>
          <p:nvPr/>
        </p:nvSpPr>
        <p:spPr>
          <a:xfrm>
            <a:off x="2743200" y="4312022"/>
            <a:ext cx="5638800" cy="266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4925" rIns="0" bIns="0" anchor="t" anchorCtr="0">
            <a:spAutoFit/>
          </a:bodyPr>
          <a:lstStyle/>
          <a:p>
            <a:pPr marL="127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U</a:t>
            </a:r>
            <a:r>
              <a:rPr lang="pt-BR" sz="240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m conjunto de tecnologias que permitem aos computadores executar uma variedade de funções avançadas, incluindo a capacidade de ver, entender e traduzir idiomas falados e escritos, analisar dados, fazer recomendações e muito mais.</a:t>
            </a:r>
            <a:endParaRPr sz="2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2" name="Google Shape;72;p6"/>
          <p:cNvSpPr txBox="1"/>
          <p:nvPr/>
        </p:nvSpPr>
        <p:spPr>
          <a:xfrm>
            <a:off x="10417856" y="4383650"/>
            <a:ext cx="5482473" cy="197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4925" rIns="0" bIns="0" anchor="t" anchorCtr="0">
            <a:spAutoFit/>
          </a:bodyPr>
          <a:lstStyle/>
          <a:p>
            <a:pPr marL="3556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pt-BR" sz="220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Indicação de filmes e séries.</a:t>
            </a:r>
            <a:endParaRPr/>
          </a:p>
          <a:p>
            <a:pPr marL="355600" lvl="0" indent="-342900" algn="just" rtl="0">
              <a:lnSpc>
                <a:spcPct val="100000"/>
              </a:lnSpc>
              <a:spcBef>
                <a:spcPts val="445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Indicação de músicas.</a:t>
            </a:r>
            <a:endParaRPr/>
          </a:p>
          <a:p>
            <a:pPr marL="355600" lvl="0" indent="-342900" algn="just" rtl="0">
              <a:lnSpc>
                <a:spcPct val="100000"/>
              </a:lnSpc>
              <a:spcBef>
                <a:spcPts val="445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Chats automatizados (chatbots).</a:t>
            </a:r>
            <a:endParaRPr/>
          </a:p>
          <a:p>
            <a:pPr marL="355600" lvl="0" indent="-342900" algn="just" rtl="0">
              <a:lnSpc>
                <a:spcPct val="100000"/>
              </a:lnSpc>
              <a:spcBef>
                <a:spcPts val="445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Tradução instantânea.</a:t>
            </a:r>
            <a:endParaRPr/>
          </a:p>
          <a:p>
            <a:pPr marL="355600" lvl="0" indent="-342900" algn="just" rtl="0">
              <a:lnSpc>
                <a:spcPct val="100000"/>
              </a:lnSpc>
              <a:spcBef>
                <a:spcPts val="445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Assistentes virtuais.</a:t>
            </a: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3" name="Google Shape;73;p6"/>
          <p:cNvSpPr txBox="1"/>
          <p:nvPr/>
        </p:nvSpPr>
        <p:spPr>
          <a:xfrm>
            <a:off x="10417856" y="3522972"/>
            <a:ext cx="4288743" cy="58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15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Uso no dia a dia:</a:t>
            </a:r>
            <a:endParaRPr sz="3600" b="1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4" name="Google Shape;74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85558" y="6127406"/>
            <a:ext cx="4288743" cy="4288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50597" y="8796337"/>
            <a:ext cx="923924" cy="92392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533400" y="952500"/>
            <a:ext cx="15087600" cy="1053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84929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500"/>
              <a:t>Você já utilizou IA hoje?</a:t>
            </a:r>
            <a:endParaRPr sz="6500"/>
          </a:p>
        </p:txBody>
      </p:sp>
      <p:sp>
        <p:nvSpPr>
          <p:cNvPr id="60" name="Google Shape;60;p3"/>
          <p:cNvSpPr txBox="1"/>
          <p:nvPr/>
        </p:nvSpPr>
        <p:spPr>
          <a:xfrm>
            <a:off x="13944681" y="3771900"/>
            <a:ext cx="2848588" cy="475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556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Char char="•"/>
            </a:pPr>
            <a:r>
              <a:rPr lang="pt-BR" sz="2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YOUTUBE</a:t>
            </a:r>
            <a:endParaRPr/>
          </a:p>
          <a:p>
            <a:pPr marL="3556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Char char="•"/>
            </a:pPr>
            <a:r>
              <a:rPr lang="pt-BR" sz="2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FACEBOOK</a:t>
            </a:r>
            <a:endParaRPr/>
          </a:p>
          <a:p>
            <a:pPr marL="3556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Char char="•"/>
            </a:pPr>
            <a:r>
              <a:rPr lang="pt-BR" sz="2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OLX</a:t>
            </a:r>
            <a:endParaRPr/>
          </a:p>
          <a:p>
            <a:pPr marL="3556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Char char="•"/>
            </a:pPr>
            <a:r>
              <a:rPr lang="pt-BR" sz="2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MERCADO LIVRE</a:t>
            </a:r>
            <a:endParaRPr/>
          </a:p>
          <a:p>
            <a:pPr marL="3556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Char char="•"/>
            </a:pPr>
            <a:r>
              <a:rPr lang="pt-BR" sz="2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WHATSAPP</a:t>
            </a:r>
            <a:endParaRPr/>
          </a:p>
          <a:p>
            <a:pPr marL="3556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Char char="•"/>
            </a:pPr>
            <a:r>
              <a:rPr lang="pt-BR" sz="2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NETFLIX</a:t>
            </a:r>
            <a:endParaRPr/>
          </a:p>
          <a:p>
            <a:pPr marL="3556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Char char="•"/>
            </a:pPr>
            <a:r>
              <a:rPr lang="pt-BR" sz="2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AMAZON</a:t>
            </a:r>
            <a:endParaRPr/>
          </a:p>
          <a:p>
            <a:pPr marL="3556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Char char="•"/>
            </a:pPr>
            <a:r>
              <a:rPr lang="pt-BR" sz="2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SPOTIFY</a:t>
            </a:r>
            <a:endParaRPr/>
          </a:p>
          <a:p>
            <a:pPr marL="3556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Char char="•"/>
            </a:pPr>
            <a:r>
              <a:rPr lang="pt-BR" sz="2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EMAIL</a:t>
            </a:r>
            <a:endParaRPr/>
          </a:p>
          <a:p>
            <a:pPr marL="3556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Char char="•"/>
            </a:pPr>
            <a:r>
              <a:rPr lang="pt-BR" sz="2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GOOGLE MAPS</a:t>
            </a:r>
            <a:endParaRPr/>
          </a:p>
          <a:p>
            <a:pPr marL="3556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Char char="•"/>
            </a:pPr>
            <a:r>
              <a:rPr lang="pt-BR" sz="2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WAZE</a:t>
            </a:r>
            <a:endParaRPr/>
          </a:p>
          <a:p>
            <a:pPr marL="35560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</a:pP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1" name="Google Shape;61;p3"/>
          <p:cNvSpPr txBox="1"/>
          <p:nvPr/>
        </p:nvSpPr>
        <p:spPr>
          <a:xfrm>
            <a:off x="1676400" y="2857500"/>
            <a:ext cx="11324612" cy="6558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pt-BR" sz="2200" b="1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Assistentes virtuais</a:t>
            </a:r>
            <a:r>
              <a:rPr lang="pt-BR" sz="220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: Permitem ligar para amigos, ver a previsão do tempo, acionar e desligar luzes, entre outras funções.</a:t>
            </a:r>
            <a:endParaRPr/>
          </a:p>
          <a:p>
            <a:pPr marL="0" lvl="0" indent="-139700" algn="l" rtl="0">
              <a:spcBef>
                <a:spcPts val="135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pt-BR" sz="2200" b="1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Redes sociais</a:t>
            </a:r>
            <a:r>
              <a:rPr lang="pt-BR" sz="220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: Personalizam a experiência do usuário. </a:t>
            </a:r>
            <a:endParaRPr/>
          </a:p>
          <a:p>
            <a:pPr marL="0" lvl="0" indent="-139700" algn="l" rtl="0">
              <a:spcBef>
                <a:spcPts val="135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pt-BR" sz="2200" b="1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Serviços de streaming</a:t>
            </a:r>
            <a:r>
              <a:rPr lang="pt-BR" sz="220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: Escolhem sugestões de filmes e séries com base nos gostos do usuário. </a:t>
            </a:r>
            <a:endParaRPr/>
          </a:p>
          <a:p>
            <a:pPr marL="0" lvl="0" indent="-139700" algn="l" rtl="0">
              <a:spcBef>
                <a:spcPts val="135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pt-BR" sz="2200" b="1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E-mail</a:t>
            </a:r>
            <a:r>
              <a:rPr lang="pt-BR" sz="220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: Filtram spam, categorizam mensagens e sugerem respostas automáticas. </a:t>
            </a:r>
            <a:endParaRPr/>
          </a:p>
          <a:p>
            <a:pPr marL="0" lvl="0" indent="-139700" algn="l" rtl="0">
              <a:spcBef>
                <a:spcPts val="135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pt-BR" sz="2200" b="1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Serviços de atendimento ao cliente</a:t>
            </a:r>
            <a:r>
              <a:rPr lang="pt-BR" sz="220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: Utilizam chatbots para responder a consultas comuns. </a:t>
            </a:r>
            <a:endParaRPr/>
          </a:p>
          <a:p>
            <a:pPr marL="0" lvl="0" indent="-139700" algn="l" rtl="0">
              <a:spcBef>
                <a:spcPts val="135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pt-BR" sz="2200" b="1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Recursos humanos</a:t>
            </a:r>
            <a:r>
              <a:rPr lang="pt-BR" sz="220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: Coletam e analisam dados para identificar perfis relevantes para determinadas vagas. </a:t>
            </a:r>
            <a:endParaRPr/>
          </a:p>
          <a:p>
            <a:pPr marL="0" lvl="0" indent="-139700" algn="l" rtl="0">
              <a:spcBef>
                <a:spcPts val="135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pt-BR" sz="2200" b="1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Recomendações personalizadas</a:t>
            </a:r>
            <a:r>
              <a:rPr lang="pt-BR" sz="220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: Sugestões de séries na Netflix e playlists no Spotify. </a:t>
            </a:r>
            <a:endParaRPr/>
          </a:p>
          <a:p>
            <a:pPr marL="0" lvl="0" indent="-139700" algn="l" rtl="0">
              <a:spcBef>
                <a:spcPts val="135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pt-BR" sz="2200" b="1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Aplicativos de rotas</a:t>
            </a:r>
            <a:r>
              <a:rPr lang="pt-BR" sz="220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: Preveem o tempo de chegada ao destino e sugerem rotas mais eficientes. </a:t>
            </a:r>
            <a:endParaRPr/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/>
          <p:cNvSpPr/>
          <p:nvPr/>
        </p:nvSpPr>
        <p:spPr>
          <a:xfrm>
            <a:off x="1888735" y="0"/>
            <a:ext cx="16399510" cy="2992120"/>
          </a:xfrm>
          <a:custGeom>
            <a:avLst/>
            <a:gdLst/>
            <a:ahLst/>
            <a:cxnLst/>
            <a:rect l="l" t="t" r="r" b="b"/>
            <a:pathLst>
              <a:path w="16399510" h="2992120" extrusionOk="0">
                <a:moveTo>
                  <a:pt x="0" y="2992049"/>
                </a:moveTo>
                <a:lnTo>
                  <a:pt x="0" y="0"/>
                </a:lnTo>
                <a:lnTo>
                  <a:pt x="16399262" y="0"/>
                </a:lnTo>
                <a:lnTo>
                  <a:pt x="16399262" y="2992049"/>
                </a:lnTo>
                <a:lnTo>
                  <a:pt x="0" y="2992049"/>
                </a:lnTo>
                <a:close/>
              </a:path>
            </a:pathLst>
          </a:custGeom>
          <a:solidFill>
            <a:srgbClr val="AB40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80" name="Google Shape;8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50597" y="8796337"/>
            <a:ext cx="923924" cy="92392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"/>
          <p:cNvSpPr txBox="1"/>
          <p:nvPr/>
        </p:nvSpPr>
        <p:spPr>
          <a:xfrm>
            <a:off x="3200400" y="4610100"/>
            <a:ext cx="8241600" cy="21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102235" lvl="0" indent="0" algn="l" rtl="0">
              <a:lnSpc>
                <a:spcPct val="1165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F8FAFF"/>
                </a:solidFill>
                <a:highlight>
                  <a:srgbClr val="292A2D"/>
                </a:highlight>
                <a:latin typeface="Tahoma"/>
                <a:ea typeface="Tahoma"/>
                <a:cs typeface="Tahoma"/>
                <a:sym typeface="Tahoma"/>
              </a:rPr>
              <a:t>É uma instrução ou pergunta que você dá a um modelo de IA para gerar uma resposta. É como uma “descrição” que orienta o que você quer que a IA faça ou responda. Por exemplo, se você pedir para "explicar o que é um prompt", isso já é um prompt!</a:t>
            </a:r>
            <a:endParaRPr sz="3500">
              <a:solidFill>
                <a:srgbClr val="F5FFF5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2" name="Google Shape;82;p2"/>
          <p:cNvSpPr txBox="1">
            <a:spLocks noGrp="1"/>
          </p:cNvSpPr>
          <p:nvPr>
            <p:ph type="title"/>
          </p:nvPr>
        </p:nvSpPr>
        <p:spPr>
          <a:xfrm>
            <a:off x="1377441" y="945657"/>
            <a:ext cx="15533116" cy="1053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599630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500" dirty="0"/>
              <a:t>Prompt</a:t>
            </a:r>
            <a:endParaRPr sz="6500" dirty="0"/>
          </a:p>
        </p:txBody>
      </p:sp>
      <p:sp>
        <p:nvSpPr>
          <p:cNvPr id="83" name="Google Shape;83;p2"/>
          <p:cNvSpPr txBox="1"/>
          <p:nvPr/>
        </p:nvSpPr>
        <p:spPr>
          <a:xfrm>
            <a:off x="2895600" y="3891847"/>
            <a:ext cx="306846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O que é um prompt?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6DBA089-66DD-A8FA-050A-24BDBD126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3822" y="3937777"/>
            <a:ext cx="4276740" cy="42767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/>
          <p:nvPr/>
        </p:nvSpPr>
        <p:spPr>
          <a:xfrm>
            <a:off x="1888735" y="0"/>
            <a:ext cx="16399510" cy="2992120"/>
          </a:xfrm>
          <a:custGeom>
            <a:avLst/>
            <a:gdLst/>
            <a:ahLst/>
            <a:cxnLst/>
            <a:rect l="l" t="t" r="r" b="b"/>
            <a:pathLst>
              <a:path w="16399510" h="2992120" extrusionOk="0">
                <a:moveTo>
                  <a:pt x="0" y="2992059"/>
                </a:moveTo>
                <a:lnTo>
                  <a:pt x="0" y="0"/>
                </a:lnTo>
                <a:lnTo>
                  <a:pt x="16399262" y="0"/>
                </a:lnTo>
                <a:lnTo>
                  <a:pt x="16399262" y="2992059"/>
                </a:lnTo>
                <a:lnTo>
                  <a:pt x="0" y="2992059"/>
                </a:lnTo>
                <a:close/>
              </a:path>
            </a:pathLst>
          </a:custGeom>
          <a:solidFill>
            <a:srgbClr val="AB40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90" name="Google Shape;9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50597" y="8796337"/>
            <a:ext cx="923924" cy="92392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4"/>
          <p:cNvSpPr txBox="1">
            <a:spLocks noGrp="1"/>
          </p:cNvSpPr>
          <p:nvPr>
            <p:ph type="title"/>
          </p:nvPr>
        </p:nvSpPr>
        <p:spPr>
          <a:xfrm>
            <a:off x="-2297842" y="805830"/>
            <a:ext cx="18697200" cy="9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621855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300"/>
              <a:t>Fundamentos de um bom prompt</a:t>
            </a:r>
            <a:endParaRPr sz="5600"/>
          </a:p>
        </p:txBody>
      </p:sp>
      <p:sp>
        <p:nvSpPr>
          <p:cNvPr id="92" name="Google Shape;92;p4"/>
          <p:cNvSpPr txBox="1"/>
          <p:nvPr/>
        </p:nvSpPr>
        <p:spPr>
          <a:xfrm>
            <a:off x="5638800" y="3369975"/>
            <a:ext cx="74712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ctr" rtl="0">
              <a:lnSpc>
                <a:spcPct val="115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Clareza - Precisão - Eficiência:</a:t>
            </a:r>
            <a:endParaRPr sz="3600" b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3" name="Google Shape;93;p4"/>
          <p:cNvSpPr txBox="1"/>
          <p:nvPr/>
        </p:nvSpPr>
        <p:spPr>
          <a:xfrm>
            <a:off x="1187725" y="6499414"/>
            <a:ext cx="56388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4925" rIns="0" bIns="0" anchor="t" anchorCtr="0">
            <a:spAutoFit/>
          </a:bodyPr>
          <a:lstStyle/>
          <a:p>
            <a:pPr marL="457200" lvl="0" indent="-3683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ahoma"/>
              <a:buChar char="-"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Use frases diretas e específicas.</a:t>
            </a: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683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ahoma"/>
              <a:buChar char="-"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Evite ambiguidade de termos.</a:t>
            </a: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683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ahoma"/>
              <a:buChar char="-"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Seja o mais específico possível.</a:t>
            </a: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4" name="Google Shape;94;p4"/>
          <p:cNvSpPr txBox="1"/>
          <p:nvPr/>
        </p:nvSpPr>
        <p:spPr>
          <a:xfrm>
            <a:off x="10587550" y="4314834"/>
            <a:ext cx="34581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F5FFF5"/>
                </a:solidFill>
                <a:latin typeface="Arial Black"/>
                <a:ea typeface="Arial Black"/>
                <a:cs typeface="Arial Black"/>
                <a:sym typeface="Arial Black"/>
              </a:rPr>
              <a:t>Exemplos:</a:t>
            </a:r>
            <a:endParaRPr sz="22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5" name="Google Shape;95;p4"/>
          <p:cNvSpPr txBox="1"/>
          <p:nvPr/>
        </p:nvSpPr>
        <p:spPr>
          <a:xfrm>
            <a:off x="10491725" y="4747250"/>
            <a:ext cx="7471200" cy="44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4925" rIns="0" bIns="0" anchor="t" anchorCtr="0">
            <a:spAutoFit/>
          </a:bodyPr>
          <a:lstStyle/>
          <a:p>
            <a:pPr marL="127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❌  Ruim: "Me fale sobre IA."  </a:t>
            </a: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27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✅ Bom: "Explique o conceito de inteligência artificial generativa e dê exemplos de aplicações."</a:t>
            </a: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27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27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Contextualização:</a:t>
            </a: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27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- Dê detalhes para guiar a IA na resposta.</a:t>
            </a: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27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- Informe o propósito e o público-alvo.</a:t>
            </a: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27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27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❌  Ruim: "Crie um texto sobre redes sociais."  </a:t>
            </a: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27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✅  Bom: "Crie um artigo de 500 palavras sobre o impacto das redes sociais no comportamento dos jovens, com dados estatísticos."</a:t>
            </a: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27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6" name="Google Shape;96;p4"/>
          <p:cNvSpPr txBox="1"/>
          <p:nvPr/>
        </p:nvSpPr>
        <p:spPr>
          <a:xfrm>
            <a:off x="1350325" y="5042213"/>
            <a:ext cx="60777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É essencial porque guia a IA na direção certa! Ele define o que você quer e como quer a resposta.</a:t>
            </a: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7" name="Google Shape;97;p4"/>
          <p:cNvSpPr txBox="1"/>
          <p:nvPr/>
        </p:nvSpPr>
        <p:spPr>
          <a:xfrm>
            <a:off x="1246850" y="4314825"/>
            <a:ext cx="8513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ahoma"/>
              <a:buChar char="●"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Por que um prompt é essencial?</a:t>
            </a: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8" name="Google Shape;98;p4"/>
          <p:cNvSpPr txBox="1"/>
          <p:nvPr/>
        </p:nvSpPr>
        <p:spPr>
          <a:xfrm>
            <a:off x="1128600" y="7847725"/>
            <a:ext cx="85134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ahoma"/>
              <a:buChar char="●"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Clareza: Ajuda a IA a entender exatamente o que você precisa.</a:t>
            </a: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ahoma"/>
              <a:buChar char="●"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Precisão: Garante respostas mais relevantes e úteis.</a:t>
            </a: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ahoma"/>
              <a:buChar char="●"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Eficiência: Economizar tempo, evitando respostas fora de contexto.</a:t>
            </a: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"/>
          <p:cNvSpPr/>
          <p:nvPr/>
        </p:nvSpPr>
        <p:spPr>
          <a:xfrm>
            <a:off x="1888735" y="0"/>
            <a:ext cx="16399510" cy="2992120"/>
          </a:xfrm>
          <a:custGeom>
            <a:avLst/>
            <a:gdLst/>
            <a:ahLst/>
            <a:cxnLst/>
            <a:rect l="l" t="t" r="r" b="b"/>
            <a:pathLst>
              <a:path w="16399510" h="2992120" extrusionOk="0">
                <a:moveTo>
                  <a:pt x="0" y="2992059"/>
                </a:moveTo>
                <a:lnTo>
                  <a:pt x="0" y="0"/>
                </a:lnTo>
                <a:lnTo>
                  <a:pt x="16399262" y="0"/>
                </a:lnTo>
                <a:lnTo>
                  <a:pt x="16399262" y="2992059"/>
                </a:lnTo>
                <a:lnTo>
                  <a:pt x="0" y="2992059"/>
                </a:lnTo>
                <a:close/>
              </a:path>
            </a:pathLst>
          </a:custGeom>
          <a:solidFill>
            <a:srgbClr val="AB40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104" name="Google Shape;10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50597" y="8796337"/>
            <a:ext cx="923924" cy="92392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7"/>
          <p:cNvSpPr txBox="1">
            <a:spLocks noGrp="1"/>
          </p:cNvSpPr>
          <p:nvPr>
            <p:ph type="title"/>
          </p:nvPr>
        </p:nvSpPr>
        <p:spPr>
          <a:xfrm>
            <a:off x="-381000" y="964215"/>
            <a:ext cx="16535400" cy="1013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621855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500"/>
              <a:t>Como funciona uma IA?</a:t>
            </a:r>
            <a:endParaRPr sz="6500"/>
          </a:p>
        </p:txBody>
      </p:sp>
      <p:sp>
        <p:nvSpPr>
          <p:cNvPr id="106" name="Google Shape;106;p7"/>
          <p:cNvSpPr txBox="1"/>
          <p:nvPr/>
        </p:nvSpPr>
        <p:spPr>
          <a:xfrm>
            <a:off x="2741676" y="3956334"/>
            <a:ext cx="1865376" cy="58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15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DADOS </a:t>
            </a:r>
            <a:endParaRPr sz="3600" b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7" name="Google Shape;107;p7"/>
          <p:cNvSpPr/>
          <p:nvPr/>
        </p:nvSpPr>
        <p:spPr>
          <a:xfrm>
            <a:off x="4767072" y="3956335"/>
            <a:ext cx="2008632" cy="58958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108" name="Google Shape;108;p7"/>
          <p:cNvSpPr txBox="1"/>
          <p:nvPr/>
        </p:nvSpPr>
        <p:spPr>
          <a:xfrm>
            <a:off x="6986016" y="3956333"/>
            <a:ext cx="4501898" cy="58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15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PROCESSAMENTO </a:t>
            </a:r>
            <a:endParaRPr sz="3600" b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9" name="Google Shape;109;p7"/>
          <p:cNvSpPr/>
          <p:nvPr/>
        </p:nvSpPr>
        <p:spPr>
          <a:xfrm>
            <a:off x="11582400" y="3956334"/>
            <a:ext cx="2008632" cy="58958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110" name="Google Shape;110;p7"/>
          <p:cNvSpPr txBox="1"/>
          <p:nvPr/>
        </p:nvSpPr>
        <p:spPr>
          <a:xfrm>
            <a:off x="13751051" y="3924330"/>
            <a:ext cx="2999545" cy="58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15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RESULTADO </a:t>
            </a:r>
            <a:endParaRPr sz="3600" b="1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11" name="Google Shape;111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67450" y="5091032"/>
            <a:ext cx="4201650" cy="420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7"/>
          <p:cNvSpPr txBox="1"/>
          <p:nvPr/>
        </p:nvSpPr>
        <p:spPr>
          <a:xfrm>
            <a:off x="4607052" y="6897064"/>
            <a:ext cx="1865376" cy="58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15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INPUT </a:t>
            </a:r>
            <a:endParaRPr sz="3600" b="1" dirty="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3" name="Google Shape;113;p7"/>
          <p:cNvSpPr txBox="1"/>
          <p:nvPr/>
        </p:nvSpPr>
        <p:spPr>
          <a:xfrm>
            <a:off x="11851389" y="6897064"/>
            <a:ext cx="2999545" cy="58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15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OUTPUT </a:t>
            </a:r>
            <a:endParaRPr sz="3600" b="1" dirty="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4" name="Google Shape;114;p7"/>
          <p:cNvSpPr txBox="1"/>
          <p:nvPr/>
        </p:nvSpPr>
        <p:spPr>
          <a:xfrm>
            <a:off x="7963959" y="9322785"/>
            <a:ext cx="2008632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rede neural</a:t>
            </a:r>
            <a:endParaRPr sz="2200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50597" y="8796337"/>
            <a:ext cx="923924" cy="92392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5"/>
          <p:cNvSpPr txBox="1"/>
          <p:nvPr/>
        </p:nvSpPr>
        <p:spPr>
          <a:xfrm>
            <a:off x="4555061" y="520912"/>
            <a:ext cx="9145482" cy="86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ctr" rtl="0">
              <a:lnSpc>
                <a:spcPct val="115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 dirty="0">
                <a:solidFill>
                  <a:srgbClr val="F5FFF5"/>
                </a:solidFill>
                <a:latin typeface="Trebuchet MS" panose="020B0603020202020204" pitchFamily="34" charset="0"/>
                <a:ea typeface="Tahoma"/>
                <a:cs typeface="Tahoma"/>
                <a:sym typeface="Tahoma"/>
              </a:rPr>
              <a:t>Técnicas avançadas de prompt</a:t>
            </a:r>
            <a:endParaRPr sz="4800" b="1" dirty="0">
              <a:latin typeface="Trebuchet MS" panose="020B0603020202020204" pitchFamily="34" charset="0"/>
              <a:ea typeface="Tahoma"/>
              <a:cs typeface="Tahoma"/>
              <a:sym typeface="Tahoma"/>
            </a:endParaRPr>
          </a:p>
        </p:txBody>
      </p:sp>
      <p:sp>
        <p:nvSpPr>
          <p:cNvPr id="121" name="Google Shape;121;p5"/>
          <p:cNvSpPr txBox="1"/>
          <p:nvPr/>
        </p:nvSpPr>
        <p:spPr>
          <a:xfrm>
            <a:off x="1499812" y="1910250"/>
            <a:ext cx="5638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4925" rIns="0" bIns="0" anchor="t" anchorCtr="0">
            <a:spAutoFit/>
          </a:bodyPr>
          <a:lstStyle/>
          <a:p>
            <a:pPr marL="127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Roleplay e personalização:</a:t>
            </a: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2" name="Google Shape;122;p5"/>
          <p:cNvSpPr txBox="1"/>
          <p:nvPr/>
        </p:nvSpPr>
        <p:spPr>
          <a:xfrm>
            <a:off x="1288800" y="2610625"/>
            <a:ext cx="8513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ahoma"/>
              <a:buChar char="●"/>
            </a:pPr>
            <a:r>
              <a:rPr lang="pt-BR" sz="22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Faça a IA assumir um papel específico.</a:t>
            </a:r>
            <a:endParaRPr sz="2200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3" name="Google Shape;123;p5"/>
          <p:cNvSpPr txBox="1"/>
          <p:nvPr/>
        </p:nvSpPr>
        <p:spPr>
          <a:xfrm>
            <a:off x="1409699" y="3345975"/>
            <a:ext cx="6290725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Exemplo:</a:t>
            </a:r>
            <a:endParaRPr sz="2200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"Você é um especialista em marketing digital. Como você recomendaria lançar um novo produto no Instagram?"</a:t>
            </a:r>
            <a:endParaRPr sz="2200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24" name="Google Shape;12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9812" y="5223538"/>
            <a:ext cx="6424824" cy="385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"/>
          <p:cNvSpPr txBox="1"/>
          <p:nvPr/>
        </p:nvSpPr>
        <p:spPr>
          <a:xfrm>
            <a:off x="9876125" y="1767125"/>
            <a:ext cx="8037600" cy="76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Iteração e Refinamento:</a:t>
            </a: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- Se a resposta não for satisfatória, refine o prompt.</a:t>
            </a: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Exemplo:</a:t>
            </a: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1 "Explique blockchain de forma simples."  </a:t>
            </a: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2"Explique blockchain como se eu tivesse 10 anos."  </a:t>
            </a: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3 "Explique blockchain com um exemplo do dia a dia."</a:t>
            </a: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Uso de Exemplos:</a:t>
            </a: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- Dê referências para a IA seguir um modelo.</a:t>
            </a: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Exemplo: </a:t>
            </a: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"Crie uma mensagem de boas vindas no estilo Pedro Álvares Cabral".</a:t>
            </a: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Restrições e Parâmetros:</a:t>
            </a: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- Controle o tamanho da resposta e o tom da escrita.</a:t>
            </a: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Exemplo:* </a:t>
            </a: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"Responda em no máximo 100 palavras, de forma descontraída."</a:t>
            </a: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50597" y="8796337"/>
            <a:ext cx="923924" cy="92392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8"/>
          <p:cNvSpPr txBox="1">
            <a:spLocks noGrp="1"/>
          </p:cNvSpPr>
          <p:nvPr>
            <p:ph type="title"/>
          </p:nvPr>
        </p:nvSpPr>
        <p:spPr>
          <a:xfrm>
            <a:off x="-335280" y="779672"/>
            <a:ext cx="15533116" cy="1053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460692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500" dirty="0"/>
              <a:t>Vamos testar algumas </a:t>
            </a:r>
            <a:r>
              <a:rPr lang="pt-BR" sz="6500" dirty="0" err="1"/>
              <a:t>IA’s</a:t>
            </a:r>
            <a:r>
              <a:rPr lang="pt-BR" sz="6500" dirty="0"/>
              <a:t>?</a:t>
            </a:r>
            <a:endParaRPr sz="6500" dirty="0"/>
          </a:p>
        </p:txBody>
      </p:sp>
      <p:sp>
        <p:nvSpPr>
          <p:cNvPr id="132" name="Google Shape;132;p8"/>
          <p:cNvSpPr txBox="1"/>
          <p:nvPr/>
        </p:nvSpPr>
        <p:spPr>
          <a:xfrm>
            <a:off x="1951504" y="6004190"/>
            <a:ext cx="6156325" cy="1160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6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ChefGPT</a:t>
            </a:r>
            <a:endParaRPr sz="2000">
              <a:latin typeface="Arial Black"/>
              <a:ea typeface="Arial Black"/>
              <a:cs typeface="Arial Black"/>
              <a:sym typeface="Arial Black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Cria receitas de cozinha através de ingredientes pré-definidos.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3" name="Google Shape;133;p8"/>
          <p:cNvSpPr txBox="1"/>
          <p:nvPr/>
        </p:nvSpPr>
        <p:spPr>
          <a:xfrm>
            <a:off x="1956457" y="2489558"/>
            <a:ext cx="4724400" cy="814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6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ChatGPT</a:t>
            </a:r>
            <a:endParaRPr sz="2000" dirty="0">
              <a:latin typeface="Arial Black"/>
              <a:ea typeface="Arial Black"/>
              <a:cs typeface="Arial Black"/>
              <a:sym typeface="Arial Black"/>
            </a:endParaRPr>
          </a:p>
          <a:p>
            <a:pPr marL="12700" marR="5080" lvl="0" indent="0" algn="l" rtl="0">
              <a:lnSpc>
                <a:spcPct val="115599"/>
              </a:lnSpc>
              <a:spcBef>
                <a:spcPts val="475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Assistente virtual</a:t>
            </a:r>
            <a:endParaRPr dirty="0"/>
          </a:p>
        </p:txBody>
      </p:sp>
      <p:sp>
        <p:nvSpPr>
          <p:cNvPr id="134" name="Google Shape;134;p8"/>
          <p:cNvSpPr txBox="1"/>
          <p:nvPr/>
        </p:nvSpPr>
        <p:spPr>
          <a:xfrm>
            <a:off x="1956457" y="3648635"/>
            <a:ext cx="4885690" cy="814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6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Google tradutor</a:t>
            </a:r>
            <a:endParaRPr sz="2000">
              <a:latin typeface="Arial Black"/>
              <a:ea typeface="Arial Black"/>
              <a:cs typeface="Arial Black"/>
              <a:sym typeface="Arial Black"/>
            </a:endParaRPr>
          </a:p>
          <a:p>
            <a:pPr marL="12700" marR="5080" lvl="0" indent="0" algn="l" rtl="0">
              <a:lnSpc>
                <a:spcPct val="115599"/>
              </a:lnSpc>
              <a:spcBef>
                <a:spcPts val="475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Tradução instantânea de texto e voz.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5" name="Google Shape;135;p8"/>
          <p:cNvSpPr txBox="1"/>
          <p:nvPr/>
        </p:nvSpPr>
        <p:spPr>
          <a:xfrm>
            <a:off x="1956457" y="4807712"/>
            <a:ext cx="6169660" cy="85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6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Leonardo IA</a:t>
            </a:r>
            <a:endParaRPr sz="2000">
              <a:latin typeface="Arial Black"/>
              <a:ea typeface="Arial Black"/>
              <a:cs typeface="Arial Black"/>
              <a:sym typeface="Arial Black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Criação de imagens.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6" name="Google Shape;136;p8"/>
          <p:cNvSpPr txBox="1"/>
          <p:nvPr/>
        </p:nvSpPr>
        <p:spPr>
          <a:xfrm>
            <a:off x="1951503" y="7544759"/>
            <a:ext cx="6156325" cy="852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6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POE IA</a:t>
            </a:r>
            <a:endParaRPr sz="2000">
              <a:latin typeface="Arial Black"/>
              <a:ea typeface="Arial Black"/>
              <a:cs typeface="Arial Black"/>
              <a:sym typeface="Arial Black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Centraliza diversas IA’s em um único site.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37" name="Google Shape;137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48801" y="2079596"/>
            <a:ext cx="5048694" cy="7573042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8"/>
          <p:cNvSpPr txBox="1"/>
          <p:nvPr/>
        </p:nvSpPr>
        <p:spPr>
          <a:xfrm>
            <a:off x="14735788" y="2324100"/>
            <a:ext cx="3191509" cy="6244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6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Prompt:</a:t>
            </a:r>
            <a:endParaRPr sz="2000">
              <a:latin typeface="Arial Black"/>
              <a:ea typeface="Arial Black"/>
              <a:cs typeface="Arial Black"/>
              <a:sym typeface="Arial Black"/>
            </a:endParaRPr>
          </a:p>
          <a:p>
            <a:pPr marL="12700" marR="5080" lvl="0" indent="0" algn="just" rtl="0">
              <a:lnSpc>
                <a:spcPct val="115599"/>
              </a:lnSpc>
              <a:spcBef>
                <a:spcPts val="475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Uma espaçonave futurista voando no espaço profundo, passando perto de um buraco negro colossal. O buraco negro deve ser gigantesco, com um disco de acreção brilhante em tons de laranja, vermelho e amarelo, e efeitos visuais de distorção gravitacional ao redor. A espaçonave deve ter um design moderno, com luzes azuis e detalhes metálicos, destacando-se contra o fundo escuro do espaço estrelado. O cenário deve transmitir a vastidão e o mistério do universo, com estrelas e nebulosas ao fundo.</a:t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9" name="Google Shape;139;p8"/>
          <p:cNvSpPr txBox="1"/>
          <p:nvPr/>
        </p:nvSpPr>
        <p:spPr>
          <a:xfrm>
            <a:off x="1951500" y="8706200"/>
            <a:ext cx="8513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lt1"/>
                </a:solidFill>
              </a:rPr>
              <a:t>Deepseek</a:t>
            </a:r>
            <a:endParaRPr sz="22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</a:rPr>
              <a:t>Assistente virtual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"/>
          <p:cNvSpPr/>
          <p:nvPr/>
        </p:nvSpPr>
        <p:spPr>
          <a:xfrm>
            <a:off x="1828800" y="0"/>
            <a:ext cx="16459445" cy="1638300"/>
          </a:xfrm>
          <a:custGeom>
            <a:avLst/>
            <a:gdLst/>
            <a:ahLst/>
            <a:cxnLst/>
            <a:rect l="l" t="t" r="r" b="b"/>
            <a:pathLst>
              <a:path w="16399510" h="2992120" extrusionOk="0">
                <a:moveTo>
                  <a:pt x="0" y="2992049"/>
                </a:moveTo>
                <a:lnTo>
                  <a:pt x="0" y="0"/>
                </a:lnTo>
                <a:lnTo>
                  <a:pt x="16399262" y="0"/>
                </a:lnTo>
                <a:lnTo>
                  <a:pt x="16399262" y="2992049"/>
                </a:lnTo>
                <a:lnTo>
                  <a:pt x="0" y="2992049"/>
                </a:lnTo>
                <a:close/>
              </a:path>
            </a:pathLst>
          </a:custGeom>
          <a:solidFill>
            <a:srgbClr val="AB40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59" name="Google Shape;5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50597" y="8796337"/>
            <a:ext cx="923924" cy="92392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"/>
          <p:cNvSpPr txBox="1">
            <a:spLocks noGrp="1"/>
          </p:cNvSpPr>
          <p:nvPr>
            <p:ph type="title"/>
          </p:nvPr>
        </p:nvSpPr>
        <p:spPr>
          <a:xfrm>
            <a:off x="541667" y="351121"/>
            <a:ext cx="16758159" cy="75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599630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O que vamos ver hoje?</a:t>
            </a:r>
            <a:endParaRPr sz="4800" dirty="0"/>
          </a:p>
        </p:txBody>
      </p:sp>
      <p:sp>
        <p:nvSpPr>
          <p:cNvPr id="2" name="Google Shape;69;p3">
            <a:extLst>
              <a:ext uri="{FF2B5EF4-FFF2-40B4-BE49-F238E27FC236}">
                <a16:creationId xmlns:a16="http://schemas.microsoft.com/office/drawing/2014/main" id="{F14FEE4B-CBB9-1149-384C-1B57FA703458}"/>
              </a:ext>
            </a:extLst>
          </p:cNvPr>
          <p:cNvSpPr txBox="1"/>
          <p:nvPr/>
        </p:nvSpPr>
        <p:spPr>
          <a:xfrm>
            <a:off x="1981200" y="2947016"/>
            <a:ext cx="10134600" cy="618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pt-BR" sz="2200" b="1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Mercado de trabalho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	Como está o mercado de trabalho para programadores?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	Quais são as principais áreas de atuação.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	As principais linguagens de programação.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pt-BR" sz="2200" b="1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Introdução a programação e lógica de programação</a:t>
            </a:r>
            <a:endParaRPr sz="2200" b="1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	Porque a lógica de programação é importante para um programador.</a:t>
            </a:r>
          </a:p>
          <a:p>
            <a:pPr marL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	Tipos básicos de dados no </a:t>
            </a:r>
            <a:r>
              <a:rPr lang="pt-BR" sz="2200" dirty="0" err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python</a:t>
            </a:r>
            <a:r>
              <a:rPr lang="pt-BR" sz="22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</a:p>
          <a:p>
            <a:pPr marL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	Comandos básicos no </a:t>
            </a:r>
            <a:r>
              <a:rPr lang="pt-BR" sz="2200" dirty="0" err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python</a:t>
            </a:r>
            <a:r>
              <a:rPr lang="pt-BR" sz="22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</a:p>
          <a:p>
            <a:pPr marL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	Exercício 1: Criando um sistema simples de cadastro. (Nome, Idade e 	altura).</a:t>
            </a:r>
          </a:p>
          <a:p>
            <a:pPr marL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	</a:t>
            </a:r>
            <a:endParaRPr sz="2200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lvl="1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pt-BR" sz="2200" b="1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Introdução as </a:t>
            </a:r>
            <a:r>
              <a:rPr lang="pt-BR" sz="2200" b="1" dirty="0" err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IA’s</a:t>
            </a:r>
            <a:endParaRPr sz="2200" b="1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	O que são.</a:t>
            </a:r>
          </a:p>
          <a:p>
            <a:pPr marL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	Como fazer um prompt.</a:t>
            </a:r>
          </a:p>
          <a:p>
            <a:pPr marL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	Personalização e refinamento de prompt.</a:t>
            </a:r>
          </a:p>
          <a:p>
            <a:pPr marL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	Atividade 2: Criando uma imagem com IA.</a:t>
            </a:r>
            <a:endParaRPr dirty="0"/>
          </a:p>
          <a:p>
            <a:pPr marL="0" lvl="2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E5CCBAC-16F0-CA42-FBB4-7A31C8B1C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4160" y="3438144"/>
            <a:ext cx="4955452" cy="495545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A912D057-FEDE-22EA-897E-E456E8D3A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8">
            <a:extLst>
              <a:ext uri="{FF2B5EF4-FFF2-40B4-BE49-F238E27FC236}">
                <a16:creationId xmlns:a16="http://schemas.microsoft.com/office/drawing/2014/main" id="{38EE6D13-1430-CF55-6DEE-F9421E7EF1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50597" y="8796337"/>
            <a:ext cx="923924" cy="92392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8">
            <a:extLst>
              <a:ext uri="{FF2B5EF4-FFF2-40B4-BE49-F238E27FC236}">
                <a16:creationId xmlns:a16="http://schemas.microsoft.com/office/drawing/2014/main" id="{2C155670-6A7B-CE4D-CE79-5C8FF2FFC7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75952" y="889400"/>
            <a:ext cx="12393744" cy="1013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460692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500" dirty="0"/>
              <a:t>Agora é com você!</a:t>
            </a:r>
            <a:endParaRPr sz="6500" dirty="0"/>
          </a:p>
        </p:txBody>
      </p:sp>
      <p:sp>
        <p:nvSpPr>
          <p:cNvPr id="139" name="Google Shape;139;p8">
            <a:extLst>
              <a:ext uri="{FF2B5EF4-FFF2-40B4-BE49-F238E27FC236}">
                <a16:creationId xmlns:a16="http://schemas.microsoft.com/office/drawing/2014/main" id="{586157C3-5B3B-99B6-2DA1-99F6D9D0DC4F}"/>
              </a:ext>
            </a:extLst>
          </p:cNvPr>
          <p:cNvSpPr txBox="1"/>
          <p:nvPr/>
        </p:nvSpPr>
        <p:spPr>
          <a:xfrm>
            <a:off x="2183148" y="3000344"/>
            <a:ext cx="12393744" cy="113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lt1"/>
                </a:solidFill>
              </a:rPr>
              <a:t>Desafio:</a:t>
            </a:r>
            <a:endParaRPr sz="22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20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lt1"/>
                </a:solidFill>
              </a:rPr>
              <a:t>Criar a imagem de um celular, sem especificar para a IA que você quer um celular.</a:t>
            </a:r>
          </a:p>
        </p:txBody>
      </p:sp>
      <p:sp>
        <p:nvSpPr>
          <p:cNvPr id="2" name="Google Shape;139;p8">
            <a:extLst>
              <a:ext uri="{FF2B5EF4-FFF2-40B4-BE49-F238E27FC236}">
                <a16:creationId xmlns:a16="http://schemas.microsoft.com/office/drawing/2014/main" id="{4CD7AB1D-A541-8018-3FD6-97519DB03B55}"/>
              </a:ext>
            </a:extLst>
          </p:cNvPr>
          <p:cNvSpPr txBox="1"/>
          <p:nvPr/>
        </p:nvSpPr>
        <p:spPr>
          <a:xfrm>
            <a:off x="2183148" y="4323176"/>
            <a:ext cx="12393744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lt1"/>
                </a:solidFill>
              </a:rPr>
              <a:t>Seja criativo em seu prompt</a:t>
            </a:r>
            <a:r>
              <a:rPr lang="pt-BR" sz="2200" b="1" dirty="0">
                <a:solidFill>
                  <a:schemeClr val="bg1"/>
                </a:solidFill>
              </a:rPr>
              <a:t>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200" b="1" dirty="0">
                <a:solidFill>
                  <a:schemeClr val="bg1"/>
                </a:solidFill>
              </a:rPr>
              <a:t>Seja específico nos detalhes.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b="1" dirty="0">
              <a:solidFill>
                <a:schemeClr val="lt1"/>
              </a:solidFill>
            </a:endParaRPr>
          </a:p>
        </p:txBody>
      </p:sp>
      <p:sp>
        <p:nvSpPr>
          <p:cNvPr id="3" name="Google Shape;139;p8">
            <a:extLst>
              <a:ext uri="{FF2B5EF4-FFF2-40B4-BE49-F238E27FC236}">
                <a16:creationId xmlns:a16="http://schemas.microsoft.com/office/drawing/2014/main" id="{885565E1-0B4B-275F-80FD-5236ADBA6E4D}"/>
              </a:ext>
            </a:extLst>
          </p:cNvPr>
          <p:cNvSpPr txBox="1"/>
          <p:nvPr/>
        </p:nvSpPr>
        <p:spPr>
          <a:xfrm>
            <a:off x="2183148" y="5488011"/>
            <a:ext cx="12393744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pt-BR" sz="2200" b="1" dirty="0">
                <a:solidFill>
                  <a:schemeClr val="bg1"/>
                </a:solidFill>
              </a:rPr>
              <a:t>NÃO PODE UTILIZAR OUTRA IA PARA GERAR O PROMPT.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b="1" dirty="0">
              <a:solidFill>
                <a:schemeClr val="lt1"/>
              </a:solidFill>
            </a:endParaRPr>
          </a:p>
        </p:txBody>
      </p:sp>
      <p:sp>
        <p:nvSpPr>
          <p:cNvPr id="5" name="Google Shape;139;p8">
            <a:extLst>
              <a:ext uri="{FF2B5EF4-FFF2-40B4-BE49-F238E27FC236}">
                <a16:creationId xmlns:a16="http://schemas.microsoft.com/office/drawing/2014/main" id="{6F2D3575-F11F-394A-CC34-EBAB5454BA2F}"/>
              </a:ext>
            </a:extLst>
          </p:cNvPr>
          <p:cNvSpPr txBox="1"/>
          <p:nvPr/>
        </p:nvSpPr>
        <p:spPr>
          <a:xfrm>
            <a:off x="2183148" y="6318977"/>
            <a:ext cx="12393744" cy="1446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pt-BR" sz="2000" b="1" dirty="0" err="1">
                <a:solidFill>
                  <a:schemeClr val="lt1"/>
                </a:solidFill>
              </a:rPr>
              <a:t>IA’s</a:t>
            </a:r>
            <a:r>
              <a:rPr lang="pt-BR" sz="2000" b="1" dirty="0">
                <a:solidFill>
                  <a:schemeClr val="lt1"/>
                </a:solidFill>
              </a:rPr>
              <a:t> para se utilizar: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b="1" dirty="0">
              <a:solidFill>
                <a:schemeClr val="lt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200" b="1" dirty="0" err="1">
                <a:solidFill>
                  <a:schemeClr val="bg1"/>
                </a:solidFill>
              </a:rPr>
              <a:t>Copilot</a:t>
            </a:r>
            <a:r>
              <a:rPr lang="pt-BR" sz="2200" b="1" dirty="0">
                <a:solidFill>
                  <a:schemeClr val="bg1"/>
                </a:solidFill>
              </a:rPr>
              <a:t> (Microsoft </a:t>
            </a:r>
            <a:r>
              <a:rPr lang="pt-BR" sz="2200" b="1" dirty="0" err="1">
                <a:solidFill>
                  <a:schemeClr val="bg1"/>
                </a:solidFill>
              </a:rPr>
              <a:t>Copilot</a:t>
            </a:r>
            <a:r>
              <a:rPr lang="pt-BR" sz="2200" b="1" dirty="0">
                <a:solidFill>
                  <a:schemeClr val="bg1"/>
                </a:solidFill>
              </a:rPr>
              <a:t>) ou </a:t>
            </a:r>
            <a:r>
              <a:rPr lang="pt-BR" sz="2200" b="1" dirty="0" err="1">
                <a:solidFill>
                  <a:schemeClr val="bg1"/>
                </a:solidFill>
              </a:rPr>
              <a:t>ImageFX</a:t>
            </a:r>
            <a:r>
              <a:rPr lang="pt-BR" sz="2200" b="1" dirty="0">
                <a:solidFill>
                  <a:schemeClr val="bg1"/>
                </a:solidFill>
              </a:rPr>
              <a:t> (Google </a:t>
            </a:r>
            <a:r>
              <a:rPr lang="pt-BR" sz="2200" b="1" dirty="0" err="1">
                <a:solidFill>
                  <a:schemeClr val="bg1"/>
                </a:solidFill>
              </a:rPr>
              <a:t>labs</a:t>
            </a:r>
            <a:r>
              <a:rPr lang="pt-BR" sz="2200" b="1" dirty="0">
                <a:solidFill>
                  <a:schemeClr val="bg1"/>
                </a:solidFill>
              </a:rPr>
              <a:t>)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b="1" dirty="0">
              <a:solidFill>
                <a:schemeClr val="lt1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62BB042-184D-BBD6-F921-92AA19DF6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6483" y="2669241"/>
            <a:ext cx="5096256" cy="5096256"/>
          </a:xfrm>
          <a:prstGeom prst="rect">
            <a:avLst/>
          </a:prstGeom>
        </p:spPr>
      </p:pic>
      <p:sp>
        <p:nvSpPr>
          <p:cNvPr id="8" name="Google Shape;139;p8">
            <a:extLst>
              <a:ext uri="{FF2B5EF4-FFF2-40B4-BE49-F238E27FC236}">
                <a16:creationId xmlns:a16="http://schemas.microsoft.com/office/drawing/2014/main" id="{11359611-94F5-DA6E-457D-7B655C1173A1}"/>
              </a:ext>
            </a:extLst>
          </p:cNvPr>
          <p:cNvSpPr txBox="1"/>
          <p:nvPr/>
        </p:nvSpPr>
        <p:spPr>
          <a:xfrm>
            <a:off x="15832092" y="7757727"/>
            <a:ext cx="1440647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 err="1">
                <a:solidFill>
                  <a:schemeClr val="lt1"/>
                </a:solidFill>
              </a:rPr>
              <a:t>ImageFX</a:t>
            </a:r>
            <a:endParaRPr sz="22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048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4"/>
          <p:cNvSpPr txBox="1"/>
          <p:nvPr/>
        </p:nvSpPr>
        <p:spPr>
          <a:xfrm>
            <a:off x="11925253" y="8838248"/>
            <a:ext cx="52761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50" dirty="0" err="1">
                <a:solidFill>
                  <a:srgbClr val="F1F4F5"/>
                </a:solidFill>
                <a:latin typeface="Trebuchet MS"/>
                <a:ea typeface="Trebuchet MS"/>
                <a:cs typeface="Trebuchet MS"/>
                <a:sym typeface="Trebuchet MS"/>
              </a:rPr>
              <a:t>Mini_Curso</a:t>
            </a:r>
            <a:r>
              <a:rPr lang="pt-BR" sz="2350" dirty="0">
                <a:solidFill>
                  <a:srgbClr val="F1F4F5"/>
                </a:solidFill>
                <a:latin typeface="Trebuchet MS"/>
                <a:ea typeface="Trebuchet MS"/>
                <a:cs typeface="Trebuchet MS"/>
                <a:sym typeface="Trebuchet MS"/>
              </a:rPr>
              <a:t> Introdução a programação</a:t>
            </a:r>
            <a:endParaRPr lang="pt-BR" sz="235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7" name="Google Shape;177;p34"/>
          <p:cNvSpPr txBox="1"/>
          <p:nvPr/>
        </p:nvSpPr>
        <p:spPr>
          <a:xfrm>
            <a:off x="4865794" y="4888955"/>
            <a:ext cx="8556625" cy="1050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700" b="1" dirty="0">
                <a:solidFill>
                  <a:srgbClr val="F1F4F5"/>
                </a:solidFill>
                <a:latin typeface="Trebuchet MS"/>
                <a:ea typeface="Trebuchet MS"/>
                <a:cs typeface="Trebuchet MS"/>
                <a:sym typeface="Trebuchet MS"/>
              </a:rPr>
              <a:t>INFINITY SCHOOL</a:t>
            </a:r>
            <a:endParaRPr sz="67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8" name="Google Shape;178;p34"/>
          <p:cNvSpPr txBox="1"/>
          <p:nvPr/>
        </p:nvSpPr>
        <p:spPr>
          <a:xfrm>
            <a:off x="5855433" y="5947273"/>
            <a:ext cx="636397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F1F4F5"/>
                </a:solidFill>
                <a:latin typeface="Trebuchet MS"/>
                <a:ea typeface="Trebuchet MS"/>
                <a:cs typeface="Trebuchet MS"/>
                <a:sym typeface="Trebuchet MS"/>
              </a:rPr>
              <a:t>V I S U A L	A R T	C R E A T I V E	C E N T E R</a:t>
            </a:r>
            <a:endParaRPr sz="20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/>
          <p:nvPr/>
        </p:nvSpPr>
        <p:spPr>
          <a:xfrm>
            <a:off x="1904999" y="0"/>
            <a:ext cx="16383245" cy="1846177"/>
          </a:xfrm>
          <a:custGeom>
            <a:avLst/>
            <a:gdLst/>
            <a:ahLst/>
            <a:cxnLst/>
            <a:rect l="l" t="t" r="r" b="b"/>
            <a:pathLst>
              <a:path w="16399510" h="2992120" extrusionOk="0">
                <a:moveTo>
                  <a:pt x="0" y="2992049"/>
                </a:moveTo>
                <a:lnTo>
                  <a:pt x="0" y="0"/>
                </a:lnTo>
                <a:lnTo>
                  <a:pt x="16399262" y="0"/>
                </a:lnTo>
                <a:lnTo>
                  <a:pt x="16399262" y="2992049"/>
                </a:lnTo>
                <a:lnTo>
                  <a:pt x="0" y="2992049"/>
                </a:lnTo>
                <a:close/>
              </a:path>
            </a:pathLst>
          </a:custGeom>
          <a:solidFill>
            <a:srgbClr val="AB40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67" name="Google Shape;6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50597" y="8796337"/>
            <a:ext cx="923924" cy="923924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"/>
          <p:cNvSpPr txBox="1">
            <a:spLocks noGrp="1"/>
          </p:cNvSpPr>
          <p:nvPr>
            <p:ph type="title"/>
          </p:nvPr>
        </p:nvSpPr>
        <p:spPr>
          <a:xfrm>
            <a:off x="1066800" y="425744"/>
            <a:ext cx="16758159" cy="843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599630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dirty="0"/>
              <a:t>Mercado de Trabalho</a:t>
            </a:r>
            <a:endParaRPr sz="5400" dirty="0"/>
          </a:p>
        </p:txBody>
      </p:sp>
      <p:sp>
        <p:nvSpPr>
          <p:cNvPr id="69" name="Google Shape;69;p3"/>
          <p:cNvSpPr txBox="1"/>
          <p:nvPr/>
        </p:nvSpPr>
        <p:spPr>
          <a:xfrm>
            <a:off x="4076700" y="4007720"/>
            <a:ext cx="10134600" cy="430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pt-BR" sz="28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Área em constante expansão.</a:t>
            </a:r>
            <a:endParaRPr lang="pt-BR" sz="2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pt-BR" sz="28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Mercado de trabalho dinâmico e flexível.</a:t>
            </a:r>
            <a:endParaRPr sz="2800" dirty="0"/>
          </a:p>
          <a:p>
            <a:pPr marL="0" lvl="2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lvl="2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pt-BR" sz="28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Muitas oportunidades na área de programação (LinkedIn e freelances).</a:t>
            </a:r>
          </a:p>
          <a:p>
            <a:pPr marL="285750" lvl="2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endParaRPr lang="pt-BR" sz="2800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lvl="2" indent="-285750">
              <a:buClr>
                <a:schemeClr val="lt1"/>
              </a:buClr>
              <a:buSzPts val="2200"/>
              <a:buFont typeface="Arial"/>
              <a:buChar char="•"/>
            </a:pPr>
            <a:r>
              <a:rPr lang="pt-BR" sz="28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Ótima remuneração (</a:t>
            </a:r>
            <a:r>
              <a:rPr lang="pt-BR" sz="2800" dirty="0" err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Glassdor</a:t>
            </a:r>
            <a:r>
              <a:rPr lang="pt-BR" sz="28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).</a:t>
            </a:r>
            <a:endParaRPr lang="pt-BR" sz="2800" dirty="0"/>
          </a:p>
          <a:p>
            <a:pPr marL="285750" lvl="2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endParaRPr sz="2800" dirty="0"/>
          </a:p>
          <a:p>
            <a:pPr marL="0" lvl="2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997724B-95B1-138B-0C49-6115970FC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" y="5143500"/>
            <a:ext cx="8212241" cy="821224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72F919B3-6A5A-E8FB-0F1A-2B53EEC43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">
            <a:extLst>
              <a:ext uri="{FF2B5EF4-FFF2-40B4-BE49-F238E27FC236}">
                <a16:creationId xmlns:a16="http://schemas.microsoft.com/office/drawing/2014/main" id="{D0A2453E-9FDC-E0C1-F8B2-351C84FA426C}"/>
              </a:ext>
            </a:extLst>
          </p:cNvPr>
          <p:cNvSpPr/>
          <p:nvPr/>
        </p:nvSpPr>
        <p:spPr>
          <a:xfrm>
            <a:off x="1828800" y="0"/>
            <a:ext cx="16459445" cy="1638300"/>
          </a:xfrm>
          <a:custGeom>
            <a:avLst/>
            <a:gdLst/>
            <a:ahLst/>
            <a:cxnLst/>
            <a:rect l="l" t="t" r="r" b="b"/>
            <a:pathLst>
              <a:path w="16399510" h="2992120" extrusionOk="0">
                <a:moveTo>
                  <a:pt x="0" y="2992049"/>
                </a:moveTo>
                <a:lnTo>
                  <a:pt x="0" y="0"/>
                </a:lnTo>
                <a:lnTo>
                  <a:pt x="16399262" y="0"/>
                </a:lnTo>
                <a:lnTo>
                  <a:pt x="16399262" y="2992049"/>
                </a:lnTo>
                <a:lnTo>
                  <a:pt x="0" y="2992049"/>
                </a:lnTo>
                <a:close/>
              </a:path>
            </a:pathLst>
          </a:custGeom>
          <a:solidFill>
            <a:srgbClr val="AB40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59" name="Google Shape;59;p2">
            <a:extLst>
              <a:ext uri="{FF2B5EF4-FFF2-40B4-BE49-F238E27FC236}">
                <a16:creationId xmlns:a16="http://schemas.microsoft.com/office/drawing/2014/main" id="{E7CC156B-8783-8483-B075-C2ED898B56B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50597" y="8796337"/>
            <a:ext cx="923924" cy="92392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">
            <a:extLst>
              <a:ext uri="{FF2B5EF4-FFF2-40B4-BE49-F238E27FC236}">
                <a16:creationId xmlns:a16="http://schemas.microsoft.com/office/drawing/2014/main" id="{4BE05FCF-09D9-E7B7-C0E7-0558A65F88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9" y="412081"/>
            <a:ext cx="16758159" cy="75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599630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/>
              <a:t>As linguagens mais utilizadas</a:t>
            </a:r>
            <a:endParaRPr sz="4800"/>
          </a:p>
        </p:txBody>
      </p:sp>
      <p:pic>
        <p:nvPicPr>
          <p:cNvPr id="61" name="Google Shape;61;p2" descr="Confira quais foram as linguagens de programação mais usadas em ...">
            <a:extLst>
              <a:ext uri="{FF2B5EF4-FFF2-40B4-BE49-F238E27FC236}">
                <a16:creationId xmlns:a16="http://schemas.microsoft.com/office/drawing/2014/main" id="{968ED031-1B46-3511-4AB5-A640AB71554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0" y="1790700"/>
            <a:ext cx="14859000" cy="83543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0226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/>
          <p:nvPr/>
        </p:nvSpPr>
        <p:spPr>
          <a:xfrm>
            <a:off x="1904999" y="0"/>
            <a:ext cx="16383245" cy="1846177"/>
          </a:xfrm>
          <a:custGeom>
            <a:avLst/>
            <a:gdLst/>
            <a:ahLst/>
            <a:cxnLst/>
            <a:rect l="l" t="t" r="r" b="b"/>
            <a:pathLst>
              <a:path w="16399510" h="2992120" extrusionOk="0">
                <a:moveTo>
                  <a:pt x="0" y="2992049"/>
                </a:moveTo>
                <a:lnTo>
                  <a:pt x="0" y="0"/>
                </a:lnTo>
                <a:lnTo>
                  <a:pt x="16399262" y="0"/>
                </a:lnTo>
                <a:lnTo>
                  <a:pt x="16399262" y="2992049"/>
                </a:lnTo>
                <a:lnTo>
                  <a:pt x="0" y="2992049"/>
                </a:lnTo>
                <a:close/>
              </a:path>
            </a:pathLst>
          </a:custGeom>
          <a:solidFill>
            <a:srgbClr val="AB40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67" name="Google Shape;6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50597" y="8796337"/>
            <a:ext cx="923924" cy="923924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"/>
          <p:cNvSpPr txBox="1">
            <a:spLocks noGrp="1"/>
          </p:cNvSpPr>
          <p:nvPr>
            <p:ph type="title"/>
          </p:nvPr>
        </p:nvSpPr>
        <p:spPr>
          <a:xfrm>
            <a:off x="1066800" y="425744"/>
            <a:ext cx="16758159" cy="843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599630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/>
              <a:t>Áreas de atuação</a:t>
            </a:r>
            <a:endParaRPr sz="5400"/>
          </a:p>
        </p:txBody>
      </p:sp>
      <p:sp>
        <p:nvSpPr>
          <p:cNvPr id="69" name="Google Shape;69;p3"/>
          <p:cNvSpPr txBox="1"/>
          <p:nvPr/>
        </p:nvSpPr>
        <p:spPr>
          <a:xfrm>
            <a:off x="1981200" y="2947016"/>
            <a:ext cx="10134600" cy="6063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pt-BR" sz="2200" b="1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Desenvolvedor Front </a:t>
            </a:r>
            <a:r>
              <a:rPr lang="pt-BR" sz="2200" b="1" dirty="0" err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end</a:t>
            </a:r>
            <a:endParaRPr sz="2200" b="1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	Responsável por desenvolver a parte visual de um site.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	Linguagens mais utilizadas: HTML, CSS, Javascript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pt-BR" sz="2200" b="1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Desenvolvedor Back </a:t>
            </a:r>
            <a:r>
              <a:rPr lang="pt-BR" sz="2200" b="1" dirty="0" err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end</a:t>
            </a:r>
            <a:endParaRPr sz="2200" b="1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	Responsável por desenvolver os códigos de um programa.</a:t>
            </a:r>
            <a:endParaRPr dirty="0"/>
          </a:p>
          <a:p>
            <a:pPr marL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	Linguagens mais utilizadas: Python, Javascript, Java, C#</a:t>
            </a:r>
            <a:endParaRPr dirty="0"/>
          </a:p>
          <a:p>
            <a:pPr marL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lvl="1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pt-BR" sz="2200" b="1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Desenvolvedor Full </a:t>
            </a:r>
            <a:r>
              <a:rPr lang="pt-BR" sz="2200" b="1" dirty="0" err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stack</a:t>
            </a:r>
            <a:endParaRPr sz="2200" b="1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lvl="2"/>
            <a:r>
              <a:rPr lang="pt-BR" sz="22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	Responsável por desenvolver a parte de front </a:t>
            </a:r>
            <a:r>
              <a:rPr lang="pt-BR" sz="2200" dirty="0" err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end</a:t>
            </a:r>
            <a:r>
              <a:rPr lang="pt-BR" sz="22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e </a:t>
            </a:r>
            <a:r>
              <a:rPr lang="pt-BR" sz="2200" dirty="0" err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back</a:t>
            </a:r>
            <a:r>
              <a:rPr lang="pt-BR" sz="22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end. </a:t>
            </a:r>
            <a:r>
              <a:rPr lang="pt-BR" sz="20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pt-BR" sz="2000" dirty="0" err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Lashise</a:t>
            </a:r>
            <a:r>
              <a:rPr lang="pt-BR" sz="20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endParaRPr lang="pt-BR" sz="2000" dirty="0"/>
          </a:p>
          <a:p>
            <a:pPr marL="0" lvl="2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2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lvl="2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pt-BR" sz="2200" b="1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Cientista e analista de dados</a:t>
            </a:r>
            <a:endParaRPr b="1" dirty="0"/>
          </a:p>
          <a:p>
            <a:pPr marL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	Responsável por extrair, organizar e analisar os dados.</a:t>
            </a:r>
            <a:endParaRPr dirty="0"/>
          </a:p>
          <a:p>
            <a:pPr marL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	Linguagens mais utilizadas: </a:t>
            </a:r>
            <a:r>
              <a:rPr lang="pt-BR" sz="2200" dirty="0" err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Pyhton</a:t>
            </a:r>
            <a:r>
              <a:rPr lang="pt-BR" sz="22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, SQL, Java</a:t>
            </a:r>
            <a:endParaRPr dirty="0"/>
          </a:p>
          <a:p>
            <a:pPr marL="0" lvl="2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lvl="2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pt-BR" sz="2200" b="1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QA (</a:t>
            </a:r>
            <a:r>
              <a:rPr lang="pt-BR" sz="2200" b="1" dirty="0" err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Quality</a:t>
            </a:r>
            <a:r>
              <a:rPr lang="pt-BR" sz="2200" b="1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pt-BR" sz="2200" b="1" dirty="0" err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Assurance</a:t>
            </a:r>
            <a:r>
              <a:rPr lang="pt-BR" sz="2200" b="1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endParaRPr b="1" dirty="0"/>
          </a:p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	Responsável por testar os códigos e procurar bugs em sistemas.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/>
          <p:cNvSpPr/>
          <p:nvPr/>
        </p:nvSpPr>
        <p:spPr>
          <a:xfrm>
            <a:off x="1888735" y="0"/>
            <a:ext cx="16399510" cy="2992120"/>
          </a:xfrm>
          <a:custGeom>
            <a:avLst/>
            <a:gdLst/>
            <a:ahLst/>
            <a:cxnLst/>
            <a:rect l="l" t="t" r="r" b="b"/>
            <a:pathLst>
              <a:path w="16399510" h="2992120" extrusionOk="0">
                <a:moveTo>
                  <a:pt x="0" y="2992049"/>
                </a:moveTo>
                <a:lnTo>
                  <a:pt x="0" y="0"/>
                </a:lnTo>
                <a:lnTo>
                  <a:pt x="16399262" y="0"/>
                </a:lnTo>
                <a:lnTo>
                  <a:pt x="16399262" y="2992049"/>
                </a:lnTo>
                <a:lnTo>
                  <a:pt x="0" y="2992049"/>
                </a:lnTo>
                <a:close/>
              </a:path>
            </a:pathLst>
          </a:custGeom>
          <a:solidFill>
            <a:srgbClr val="AB40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75" name="Google Shape;7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50597" y="8796337"/>
            <a:ext cx="923924" cy="92392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5"/>
          <p:cNvSpPr/>
          <p:nvPr/>
        </p:nvSpPr>
        <p:spPr>
          <a:xfrm>
            <a:off x="2257419" y="4013603"/>
            <a:ext cx="3689350" cy="4427220"/>
          </a:xfrm>
          <a:custGeom>
            <a:avLst/>
            <a:gdLst/>
            <a:ahLst/>
            <a:cxnLst/>
            <a:rect l="l" t="t" r="r" b="b"/>
            <a:pathLst>
              <a:path w="3689350" h="4427220" extrusionOk="0">
                <a:moveTo>
                  <a:pt x="3689076" y="4426892"/>
                </a:moveTo>
                <a:lnTo>
                  <a:pt x="0" y="4426892"/>
                </a:lnTo>
                <a:lnTo>
                  <a:pt x="0" y="0"/>
                </a:lnTo>
                <a:lnTo>
                  <a:pt x="1551072" y="0"/>
                </a:lnTo>
                <a:lnTo>
                  <a:pt x="2025144" y="230567"/>
                </a:lnTo>
                <a:lnTo>
                  <a:pt x="2194608" y="737815"/>
                </a:lnTo>
                <a:lnTo>
                  <a:pt x="2194707" y="771593"/>
                </a:lnTo>
                <a:lnTo>
                  <a:pt x="2194824" y="811690"/>
                </a:lnTo>
                <a:lnTo>
                  <a:pt x="2194948" y="853830"/>
                </a:lnTo>
                <a:lnTo>
                  <a:pt x="2195057" y="891260"/>
                </a:lnTo>
                <a:lnTo>
                  <a:pt x="2195172" y="930547"/>
                </a:lnTo>
                <a:lnTo>
                  <a:pt x="2195286" y="969379"/>
                </a:lnTo>
                <a:lnTo>
                  <a:pt x="2195398" y="1007662"/>
                </a:lnTo>
                <a:lnTo>
                  <a:pt x="2195516" y="1048176"/>
                </a:lnTo>
                <a:lnTo>
                  <a:pt x="2195641" y="1090815"/>
                </a:lnTo>
                <a:lnTo>
                  <a:pt x="2195766" y="1133304"/>
                </a:lnTo>
                <a:lnTo>
                  <a:pt x="2195863" y="1166647"/>
                </a:lnTo>
                <a:lnTo>
                  <a:pt x="2195970" y="1203187"/>
                </a:lnTo>
                <a:lnTo>
                  <a:pt x="2196093" y="1245063"/>
                </a:lnTo>
                <a:lnTo>
                  <a:pt x="2166225" y="1475630"/>
                </a:lnTo>
                <a:lnTo>
                  <a:pt x="3178123" y="1475630"/>
                </a:lnTo>
                <a:lnTo>
                  <a:pt x="3199875" y="1481755"/>
                </a:lnTo>
                <a:lnTo>
                  <a:pt x="3241304" y="1495005"/>
                </a:lnTo>
                <a:lnTo>
                  <a:pt x="3281571" y="1509572"/>
                </a:lnTo>
                <a:lnTo>
                  <a:pt x="3320573" y="1525484"/>
                </a:lnTo>
                <a:lnTo>
                  <a:pt x="3358206" y="1542768"/>
                </a:lnTo>
                <a:lnTo>
                  <a:pt x="3394365" y="1561453"/>
                </a:lnTo>
                <a:lnTo>
                  <a:pt x="3428947" y="1581568"/>
                </a:lnTo>
                <a:lnTo>
                  <a:pt x="3461846" y="1603140"/>
                </a:lnTo>
                <a:lnTo>
                  <a:pt x="3492960" y="1626197"/>
                </a:lnTo>
                <a:lnTo>
                  <a:pt x="3522183" y="1650768"/>
                </a:lnTo>
                <a:lnTo>
                  <a:pt x="3574541" y="1704562"/>
                </a:lnTo>
                <a:lnTo>
                  <a:pt x="3618088" y="1764749"/>
                </a:lnTo>
                <a:lnTo>
                  <a:pt x="3651989" y="1831554"/>
                </a:lnTo>
                <a:lnTo>
                  <a:pt x="3665063" y="1867507"/>
                </a:lnTo>
                <a:lnTo>
                  <a:pt x="3675412" y="1905200"/>
                </a:lnTo>
                <a:lnTo>
                  <a:pt x="3682934" y="1944660"/>
                </a:lnTo>
                <a:lnTo>
                  <a:pt x="3687523" y="1985914"/>
                </a:lnTo>
                <a:lnTo>
                  <a:pt x="3689076" y="2028992"/>
                </a:lnTo>
                <a:lnTo>
                  <a:pt x="3689076" y="2213446"/>
                </a:lnTo>
                <a:lnTo>
                  <a:pt x="1660084" y="2213446"/>
                </a:lnTo>
                <a:lnTo>
                  <a:pt x="737815" y="2619429"/>
                </a:lnTo>
                <a:lnTo>
                  <a:pt x="737815" y="2914370"/>
                </a:lnTo>
                <a:lnTo>
                  <a:pt x="1660084" y="3320169"/>
                </a:lnTo>
                <a:lnTo>
                  <a:pt x="3689076" y="3320169"/>
                </a:lnTo>
                <a:lnTo>
                  <a:pt x="3689076" y="4426892"/>
                </a:lnTo>
                <a:close/>
              </a:path>
              <a:path w="3689350" h="4427220" extrusionOk="0">
                <a:moveTo>
                  <a:pt x="2565568" y="1065589"/>
                </a:moveTo>
                <a:lnTo>
                  <a:pt x="2570249" y="1028652"/>
                </a:lnTo>
                <a:lnTo>
                  <a:pt x="2573604" y="988689"/>
                </a:lnTo>
                <a:lnTo>
                  <a:pt x="2575621" y="946019"/>
                </a:lnTo>
                <a:lnTo>
                  <a:pt x="2576289" y="900960"/>
                </a:lnTo>
                <a:lnTo>
                  <a:pt x="2575597" y="853830"/>
                </a:lnTo>
                <a:lnTo>
                  <a:pt x="2573535" y="804947"/>
                </a:lnTo>
                <a:lnTo>
                  <a:pt x="2570092" y="754628"/>
                </a:lnTo>
                <a:lnTo>
                  <a:pt x="2565256" y="703192"/>
                </a:lnTo>
                <a:lnTo>
                  <a:pt x="2559042" y="651166"/>
                </a:lnTo>
                <a:lnTo>
                  <a:pt x="2551364" y="598241"/>
                </a:lnTo>
                <a:lnTo>
                  <a:pt x="2542285" y="545362"/>
                </a:lnTo>
                <a:lnTo>
                  <a:pt x="2531771" y="492637"/>
                </a:lnTo>
                <a:lnTo>
                  <a:pt x="2519810" y="440386"/>
                </a:lnTo>
                <a:lnTo>
                  <a:pt x="2506391" y="388925"/>
                </a:lnTo>
                <a:lnTo>
                  <a:pt x="2491503" y="338573"/>
                </a:lnTo>
                <a:lnTo>
                  <a:pt x="2475135" y="289647"/>
                </a:lnTo>
                <a:lnTo>
                  <a:pt x="2457277" y="242467"/>
                </a:lnTo>
                <a:lnTo>
                  <a:pt x="2437918" y="197349"/>
                </a:lnTo>
                <a:lnTo>
                  <a:pt x="2417046" y="154613"/>
                </a:lnTo>
                <a:lnTo>
                  <a:pt x="2394650" y="114575"/>
                </a:lnTo>
                <a:lnTo>
                  <a:pt x="2370721" y="77553"/>
                </a:lnTo>
                <a:lnTo>
                  <a:pt x="2345246" y="43867"/>
                </a:lnTo>
                <a:lnTo>
                  <a:pt x="2318216" y="13834"/>
                </a:lnTo>
                <a:lnTo>
                  <a:pt x="2351754" y="32401"/>
                </a:lnTo>
                <a:lnTo>
                  <a:pt x="2386451" y="52925"/>
                </a:lnTo>
                <a:lnTo>
                  <a:pt x="2422222" y="75312"/>
                </a:lnTo>
                <a:lnTo>
                  <a:pt x="2458986" y="99471"/>
                </a:lnTo>
                <a:lnTo>
                  <a:pt x="2496660" y="125308"/>
                </a:lnTo>
                <a:lnTo>
                  <a:pt x="2535162" y="152730"/>
                </a:lnTo>
                <a:lnTo>
                  <a:pt x="2574409" y="181645"/>
                </a:lnTo>
                <a:lnTo>
                  <a:pt x="2614319" y="211960"/>
                </a:lnTo>
                <a:lnTo>
                  <a:pt x="2654808" y="243582"/>
                </a:lnTo>
                <a:lnTo>
                  <a:pt x="2695796" y="276419"/>
                </a:lnTo>
                <a:lnTo>
                  <a:pt x="2737198" y="310377"/>
                </a:lnTo>
                <a:lnTo>
                  <a:pt x="2778933" y="345364"/>
                </a:lnTo>
                <a:lnTo>
                  <a:pt x="2820918" y="381287"/>
                </a:lnTo>
                <a:lnTo>
                  <a:pt x="2863070" y="418053"/>
                </a:lnTo>
                <a:lnTo>
                  <a:pt x="2905308" y="455570"/>
                </a:lnTo>
                <a:lnTo>
                  <a:pt x="2947548" y="493745"/>
                </a:lnTo>
                <a:lnTo>
                  <a:pt x="2989708" y="532485"/>
                </a:lnTo>
                <a:lnTo>
                  <a:pt x="3031706" y="571697"/>
                </a:lnTo>
                <a:lnTo>
                  <a:pt x="3073459" y="611288"/>
                </a:lnTo>
                <a:lnTo>
                  <a:pt x="3114885" y="651166"/>
                </a:lnTo>
                <a:lnTo>
                  <a:pt x="3155900" y="691238"/>
                </a:lnTo>
                <a:lnTo>
                  <a:pt x="3196423" y="731411"/>
                </a:lnTo>
                <a:lnTo>
                  <a:pt x="3236371" y="771593"/>
                </a:lnTo>
                <a:lnTo>
                  <a:pt x="3275662" y="811690"/>
                </a:lnTo>
                <a:lnTo>
                  <a:pt x="3314213" y="851610"/>
                </a:lnTo>
                <a:lnTo>
                  <a:pt x="3351941" y="891260"/>
                </a:lnTo>
                <a:lnTo>
                  <a:pt x="3388765" y="930547"/>
                </a:lnTo>
                <a:lnTo>
                  <a:pt x="3424601" y="969379"/>
                </a:lnTo>
                <a:lnTo>
                  <a:pt x="3459367" y="1007662"/>
                </a:lnTo>
                <a:lnTo>
                  <a:pt x="3486747" y="1038324"/>
                </a:lnTo>
                <a:lnTo>
                  <a:pt x="2814989" y="1038324"/>
                </a:lnTo>
                <a:lnTo>
                  <a:pt x="2763421" y="1039556"/>
                </a:lnTo>
                <a:lnTo>
                  <a:pt x="2712520" y="1042811"/>
                </a:lnTo>
                <a:lnTo>
                  <a:pt x="2662461" y="1048176"/>
                </a:lnTo>
                <a:lnTo>
                  <a:pt x="2613419" y="1055740"/>
                </a:lnTo>
                <a:lnTo>
                  <a:pt x="2565568" y="1065589"/>
                </a:lnTo>
                <a:close/>
              </a:path>
              <a:path w="3689350" h="4427220" extrusionOk="0">
                <a:moveTo>
                  <a:pt x="3689076" y="1283060"/>
                </a:moveTo>
                <a:lnTo>
                  <a:pt x="3624351" y="1242224"/>
                </a:lnTo>
                <a:lnTo>
                  <a:pt x="3588183" y="1222437"/>
                </a:lnTo>
                <a:lnTo>
                  <a:pt x="3549710" y="1203187"/>
                </a:lnTo>
                <a:lnTo>
                  <a:pt x="3509109" y="1184561"/>
                </a:lnTo>
                <a:lnTo>
                  <a:pt x="3466553" y="1166647"/>
                </a:lnTo>
                <a:lnTo>
                  <a:pt x="3422217" y="1149532"/>
                </a:lnTo>
                <a:lnTo>
                  <a:pt x="3376277" y="1133304"/>
                </a:lnTo>
                <a:lnTo>
                  <a:pt x="3328906" y="1118051"/>
                </a:lnTo>
                <a:lnTo>
                  <a:pt x="3280280" y="1103858"/>
                </a:lnTo>
                <a:lnTo>
                  <a:pt x="3230573" y="1090815"/>
                </a:lnTo>
                <a:lnTo>
                  <a:pt x="3179961" y="1079008"/>
                </a:lnTo>
                <a:lnTo>
                  <a:pt x="3128617" y="1068525"/>
                </a:lnTo>
                <a:lnTo>
                  <a:pt x="3076717" y="1059454"/>
                </a:lnTo>
                <a:lnTo>
                  <a:pt x="3024435" y="1051881"/>
                </a:lnTo>
                <a:lnTo>
                  <a:pt x="2971947" y="1045894"/>
                </a:lnTo>
                <a:lnTo>
                  <a:pt x="2919427" y="1041580"/>
                </a:lnTo>
                <a:lnTo>
                  <a:pt x="2867049" y="1039028"/>
                </a:lnTo>
                <a:lnTo>
                  <a:pt x="2814989" y="1038324"/>
                </a:lnTo>
                <a:lnTo>
                  <a:pt x="3486747" y="1038324"/>
                </a:lnTo>
                <a:lnTo>
                  <a:pt x="3525359" y="1082213"/>
                </a:lnTo>
                <a:lnTo>
                  <a:pt x="3556420" y="1118295"/>
                </a:lnTo>
                <a:lnTo>
                  <a:pt x="3586081" y="1153458"/>
                </a:lnTo>
                <a:lnTo>
                  <a:pt x="3614260" y="1187609"/>
                </a:lnTo>
                <a:lnTo>
                  <a:pt x="3640874" y="1220655"/>
                </a:lnTo>
                <a:lnTo>
                  <a:pt x="3665840" y="1252503"/>
                </a:lnTo>
                <a:lnTo>
                  <a:pt x="3689076" y="1283060"/>
                </a:lnTo>
                <a:close/>
              </a:path>
              <a:path w="3689350" h="4427220" extrusionOk="0">
                <a:moveTo>
                  <a:pt x="3178123" y="1475630"/>
                </a:moveTo>
                <a:lnTo>
                  <a:pt x="2166225" y="1475630"/>
                </a:lnTo>
                <a:lnTo>
                  <a:pt x="2205600" y="1466368"/>
                </a:lnTo>
                <a:lnTo>
                  <a:pt x="2246211" y="1457775"/>
                </a:lnTo>
                <a:lnTo>
                  <a:pt x="2287952" y="1449880"/>
                </a:lnTo>
                <a:lnTo>
                  <a:pt x="2330720" y="1442710"/>
                </a:lnTo>
                <a:lnTo>
                  <a:pt x="2374412" y="1436293"/>
                </a:lnTo>
                <a:lnTo>
                  <a:pt x="2418921" y="1430659"/>
                </a:lnTo>
                <a:lnTo>
                  <a:pt x="2464146" y="1425834"/>
                </a:lnTo>
                <a:lnTo>
                  <a:pt x="2509980" y="1421847"/>
                </a:lnTo>
                <a:lnTo>
                  <a:pt x="2556321" y="1418727"/>
                </a:lnTo>
                <a:lnTo>
                  <a:pt x="2603063" y="1416501"/>
                </a:lnTo>
                <a:lnTo>
                  <a:pt x="2650103" y="1415197"/>
                </a:lnTo>
                <a:lnTo>
                  <a:pt x="2697336" y="1414844"/>
                </a:lnTo>
                <a:lnTo>
                  <a:pt x="2744659" y="1415470"/>
                </a:lnTo>
                <a:lnTo>
                  <a:pt x="2791967" y="1417103"/>
                </a:lnTo>
                <a:lnTo>
                  <a:pt x="2839156" y="1419771"/>
                </a:lnTo>
                <a:lnTo>
                  <a:pt x="2886121" y="1423502"/>
                </a:lnTo>
                <a:lnTo>
                  <a:pt x="2932759" y="1428324"/>
                </a:lnTo>
                <a:lnTo>
                  <a:pt x="2978965" y="1434266"/>
                </a:lnTo>
                <a:lnTo>
                  <a:pt x="3024636" y="1441356"/>
                </a:lnTo>
                <a:lnTo>
                  <a:pt x="3069666" y="1449622"/>
                </a:lnTo>
                <a:lnTo>
                  <a:pt x="3113953" y="1459091"/>
                </a:lnTo>
                <a:lnTo>
                  <a:pt x="3157390" y="1469793"/>
                </a:lnTo>
                <a:lnTo>
                  <a:pt x="3178123" y="1475630"/>
                </a:lnTo>
                <a:close/>
              </a:path>
              <a:path w="3689350" h="4427220" extrusionOk="0">
                <a:moveTo>
                  <a:pt x="2028992" y="3320169"/>
                </a:moveTo>
                <a:lnTo>
                  <a:pt x="1660084" y="3320169"/>
                </a:lnTo>
                <a:lnTo>
                  <a:pt x="1660084" y="3015266"/>
                </a:lnTo>
                <a:lnTo>
                  <a:pt x="1064483" y="2766807"/>
                </a:lnTo>
                <a:lnTo>
                  <a:pt x="1660084" y="2517610"/>
                </a:lnTo>
                <a:lnTo>
                  <a:pt x="1660084" y="2213446"/>
                </a:lnTo>
                <a:lnTo>
                  <a:pt x="2028992" y="2213446"/>
                </a:lnTo>
                <a:lnTo>
                  <a:pt x="2028992" y="2517610"/>
                </a:lnTo>
                <a:lnTo>
                  <a:pt x="2624593" y="2766807"/>
                </a:lnTo>
                <a:lnTo>
                  <a:pt x="2028992" y="3015266"/>
                </a:lnTo>
                <a:lnTo>
                  <a:pt x="2028992" y="3320169"/>
                </a:lnTo>
                <a:close/>
              </a:path>
              <a:path w="3689350" h="4427220" extrusionOk="0">
                <a:moveTo>
                  <a:pt x="3689076" y="3320169"/>
                </a:moveTo>
                <a:lnTo>
                  <a:pt x="2028992" y="3320169"/>
                </a:lnTo>
                <a:lnTo>
                  <a:pt x="2951261" y="2914186"/>
                </a:lnTo>
                <a:lnTo>
                  <a:pt x="2951261" y="2619429"/>
                </a:lnTo>
                <a:lnTo>
                  <a:pt x="2028992" y="2213446"/>
                </a:lnTo>
                <a:lnTo>
                  <a:pt x="3689076" y="2213446"/>
                </a:lnTo>
                <a:lnTo>
                  <a:pt x="3689076" y="33201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" name="Google Shape;77;p5"/>
          <p:cNvSpPr txBox="1"/>
          <p:nvPr/>
        </p:nvSpPr>
        <p:spPr>
          <a:xfrm>
            <a:off x="6648843" y="4322734"/>
            <a:ext cx="8241665" cy="3730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102235" lvl="0" indent="0" algn="l" rtl="0">
              <a:lnSpc>
                <a:spcPct val="116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A introdução à lógica da programação ensina como os computadores resolvem problemas através de uma sequência organizada de instruções.</a:t>
            </a:r>
            <a:endParaRPr sz="2200"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00000"/>
              </a:lnSpc>
              <a:spcBef>
                <a:spcPts val="1155"/>
              </a:spcBef>
              <a:spcAft>
                <a:spcPts val="0"/>
              </a:spcAft>
              <a:buNone/>
            </a:pPr>
            <a:endParaRPr sz="2200">
              <a:latin typeface="Tahoma"/>
              <a:ea typeface="Tahoma"/>
              <a:cs typeface="Tahoma"/>
              <a:sym typeface="Tahoma"/>
            </a:endParaRPr>
          </a:p>
          <a:p>
            <a:pPr marL="12700" marR="5080" lvl="0" indent="0" algn="l" rtl="0">
              <a:lnSpc>
                <a:spcPct val="116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É sobre pensar e separar problemas complexos em partes menores de forma estruturada para criar algoritmos eficientes.</a:t>
            </a:r>
            <a:endParaRPr sz="2200"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00000"/>
              </a:lnSpc>
              <a:spcBef>
                <a:spcPts val="1175"/>
              </a:spcBef>
              <a:spcAft>
                <a:spcPts val="0"/>
              </a:spcAft>
              <a:buNone/>
            </a:pPr>
            <a:endParaRPr sz="2200">
              <a:latin typeface="Tahoma"/>
              <a:ea typeface="Tahoma"/>
              <a:cs typeface="Tahoma"/>
              <a:sym typeface="Tahoma"/>
            </a:endParaRPr>
          </a:p>
          <a:p>
            <a:pPr marL="12700" marR="568960" lvl="0" indent="0" algn="l" rtl="0">
              <a:lnSpc>
                <a:spcPct val="116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Essa prática melhora as habilidades de resolução de problemas, fundamentais para o sucesso na programação.</a:t>
            </a:r>
            <a:endParaRPr sz="22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-228600" y="1094689"/>
            <a:ext cx="16758159" cy="75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599630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/>
              <a:t>Introdução: Lógica de programação</a:t>
            </a:r>
            <a:endParaRPr sz="4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"/>
          <p:cNvSpPr/>
          <p:nvPr/>
        </p:nvSpPr>
        <p:spPr>
          <a:xfrm>
            <a:off x="1888735" y="0"/>
            <a:ext cx="16399510" cy="2992120"/>
          </a:xfrm>
          <a:custGeom>
            <a:avLst/>
            <a:gdLst/>
            <a:ahLst/>
            <a:cxnLst/>
            <a:rect l="l" t="t" r="r" b="b"/>
            <a:pathLst>
              <a:path w="16399510" h="2992120" extrusionOk="0">
                <a:moveTo>
                  <a:pt x="0" y="2992059"/>
                </a:moveTo>
                <a:lnTo>
                  <a:pt x="0" y="0"/>
                </a:lnTo>
                <a:lnTo>
                  <a:pt x="16399262" y="0"/>
                </a:lnTo>
                <a:lnTo>
                  <a:pt x="16399262" y="2992059"/>
                </a:lnTo>
                <a:lnTo>
                  <a:pt x="0" y="2992059"/>
                </a:lnTo>
                <a:close/>
              </a:path>
            </a:pathLst>
          </a:custGeom>
          <a:solidFill>
            <a:srgbClr val="AB40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93" name="Google Shape;9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50597" y="8796337"/>
            <a:ext cx="923924" cy="92392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8"/>
          <p:cNvSpPr txBox="1"/>
          <p:nvPr/>
        </p:nvSpPr>
        <p:spPr>
          <a:xfrm>
            <a:off x="11772104" y="9278825"/>
            <a:ext cx="18822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C74A3A"/>
                </a:solidFill>
                <a:latin typeface="Arial Black"/>
                <a:ea typeface="Arial Black"/>
                <a:cs typeface="Arial Black"/>
                <a:sym typeface="Arial Black"/>
              </a:rPr>
              <a:t>Solução</a:t>
            </a:r>
            <a:endParaRPr sz="28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5" name="Google Shape;95;p8"/>
          <p:cNvSpPr txBox="1">
            <a:spLocks noGrp="1"/>
          </p:cNvSpPr>
          <p:nvPr>
            <p:ph type="title"/>
          </p:nvPr>
        </p:nvSpPr>
        <p:spPr>
          <a:xfrm>
            <a:off x="1377441" y="945657"/>
            <a:ext cx="15533116" cy="1053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621855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500"/>
              <a:t>Algoritmo</a:t>
            </a:r>
            <a:endParaRPr sz="6500"/>
          </a:p>
        </p:txBody>
      </p:sp>
      <p:sp>
        <p:nvSpPr>
          <p:cNvPr id="96" name="Google Shape;96;p8"/>
          <p:cNvSpPr txBox="1"/>
          <p:nvPr/>
        </p:nvSpPr>
        <p:spPr>
          <a:xfrm>
            <a:off x="1875812" y="3321746"/>
            <a:ext cx="1171829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15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Um algoritmo é uma sequência finita de instruções claras e definidas, projetadas para realizar uma tarefa específica ou resolver um problema, com cada passo sendo executável em um tempo finito.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7" name="Google Shape;97;p8"/>
          <p:cNvSpPr txBox="1"/>
          <p:nvPr/>
        </p:nvSpPr>
        <p:spPr>
          <a:xfrm>
            <a:off x="1875812" y="4435550"/>
            <a:ext cx="771842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5FFF5"/>
                </a:solidFill>
                <a:latin typeface="Arial Black"/>
                <a:ea typeface="Arial Black"/>
                <a:cs typeface="Arial Black"/>
                <a:sym typeface="Arial Black"/>
              </a:rPr>
              <a:t>Os algoritmos são cruciais na programação porque:</a:t>
            </a:r>
            <a:endParaRPr sz="20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8" name="Google Shape;98;p8"/>
          <p:cNvSpPr txBox="1"/>
          <p:nvPr/>
        </p:nvSpPr>
        <p:spPr>
          <a:xfrm>
            <a:off x="1875812" y="5121665"/>
            <a:ext cx="7875905" cy="4142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49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5FFF5"/>
                </a:solidFill>
                <a:latin typeface="Arial Black"/>
                <a:ea typeface="Arial Black"/>
                <a:cs typeface="Arial Black"/>
                <a:sym typeface="Arial Black"/>
              </a:rPr>
              <a:t>Estruturação de Soluções</a:t>
            </a:r>
            <a:endParaRPr sz="2000">
              <a:latin typeface="Arial Black"/>
              <a:ea typeface="Arial Black"/>
              <a:cs typeface="Arial Black"/>
              <a:sym typeface="Arial Black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445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Abordagem estruturada para resolver problemas complexos.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5FFF5"/>
                </a:solidFill>
                <a:latin typeface="Arial Black"/>
                <a:ea typeface="Arial Black"/>
                <a:cs typeface="Arial Black"/>
                <a:sym typeface="Arial Black"/>
              </a:rPr>
              <a:t>Reutilização de Código</a:t>
            </a:r>
            <a:endParaRPr sz="2000">
              <a:latin typeface="Arial Black"/>
              <a:ea typeface="Arial Black"/>
              <a:cs typeface="Arial Black"/>
              <a:sym typeface="Arial Black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Algoritmos bem projetados podem ser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reutilizados, economizando tempo e esforço.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5FFF5"/>
                </a:solidFill>
                <a:latin typeface="Arial Black"/>
                <a:ea typeface="Arial Black"/>
                <a:cs typeface="Arial Black"/>
                <a:sym typeface="Arial Black"/>
              </a:rPr>
              <a:t>Otimização</a:t>
            </a:r>
            <a:endParaRPr sz="2000">
              <a:latin typeface="Arial Black"/>
              <a:ea typeface="Arial Black"/>
              <a:cs typeface="Arial Black"/>
              <a:sym typeface="Arial Black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A eficiência do programa depende da eficácia dos algoritmos.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5FFF5"/>
                </a:solidFill>
                <a:latin typeface="Arial Black"/>
                <a:ea typeface="Arial Black"/>
                <a:cs typeface="Arial Black"/>
                <a:sym typeface="Arial Black"/>
              </a:rPr>
              <a:t>Claridade e Manutenção</a:t>
            </a:r>
            <a:endParaRPr sz="2000">
              <a:latin typeface="Arial Black"/>
              <a:ea typeface="Arial Black"/>
              <a:cs typeface="Arial Black"/>
              <a:sym typeface="Arial Black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91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Algoritmos bem definidos tornam o código mais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claro e fácil de manter, facilitando a colaboração.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9" name="Google Shape;99;p8"/>
          <p:cNvSpPr txBox="1"/>
          <p:nvPr/>
        </p:nvSpPr>
        <p:spPr>
          <a:xfrm>
            <a:off x="11670527" y="4444900"/>
            <a:ext cx="20898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C74A3A"/>
                </a:solidFill>
                <a:latin typeface="Arial Black"/>
                <a:ea typeface="Arial Black"/>
                <a:cs typeface="Arial Black"/>
                <a:sym typeface="Arial Black"/>
              </a:rPr>
              <a:t>Problema</a:t>
            </a:r>
            <a:endParaRPr sz="28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0" name="Google Shape;100;p8"/>
          <p:cNvSpPr txBox="1"/>
          <p:nvPr/>
        </p:nvSpPr>
        <p:spPr>
          <a:xfrm>
            <a:off x="12338684" y="5021895"/>
            <a:ext cx="950594" cy="346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Etapa 1</a:t>
            </a:r>
            <a:endParaRPr sz="21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1" name="Google Shape;101;p8"/>
          <p:cNvSpPr txBox="1"/>
          <p:nvPr/>
        </p:nvSpPr>
        <p:spPr>
          <a:xfrm>
            <a:off x="13631718" y="7677852"/>
            <a:ext cx="1395095" cy="346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Tentativa 3</a:t>
            </a:r>
            <a:endParaRPr sz="21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2" name="Google Shape;102;p8"/>
          <p:cNvSpPr txBox="1"/>
          <p:nvPr/>
        </p:nvSpPr>
        <p:spPr>
          <a:xfrm>
            <a:off x="12899020" y="5525295"/>
            <a:ext cx="950594" cy="346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Etapa 2</a:t>
            </a:r>
            <a:endParaRPr sz="21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3" name="Google Shape;103;p8"/>
          <p:cNvSpPr txBox="1"/>
          <p:nvPr/>
        </p:nvSpPr>
        <p:spPr>
          <a:xfrm>
            <a:off x="13631718" y="6062747"/>
            <a:ext cx="950594" cy="346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Etapa 3</a:t>
            </a:r>
            <a:endParaRPr sz="21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4" name="Google Shape;104;p8"/>
          <p:cNvSpPr/>
          <p:nvPr/>
        </p:nvSpPr>
        <p:spPr>
          <a:xfrm>
            <a:off x="11805701" y="5047813"/>
            <a:ext cx="0" cy="4154170"/>
          </a:xfrm>
          <a:custGeom>
            <a:avLst/>
            <a:gdLst/>
            <a:ahLst/>
            <a:cxnLst/>
            <a:rect l="l" t="t" r="r" b="b"/>
            <a:pathLst>
              <a:path w="120000" h="4154170" extrusionOk="0">
                <a:moveTo>
                  <a:pt x="0" y="4153908"/>
                </a:moveTo>
                <a:lnTo>
                  <a:pt x="0" y="0"/>
                </a:lnTo>
              </a:path>
            </a:pathLst>
          </a:custGeom>
          <a:noFill/>
          <a:ln w="38075" cap="flat" cmpd="sng">
            <a:solidFill>
              <a:srgbClr val="C74A3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5" name="Google Shape;105;p8"/>
          <p:cNvSpPr/>
          <p:nvPr/>
        </p:nvSpPr>
        <p:spPr>
          <a:xfrm>
            <a:off x="12361325" y="5424116"/>
            <a:ext cx="0" cy="3601085"/>
          </a:xfrm>
          <a:custGeom>
            <a:avLst/>
            <a:gdLst/>
            <a:ahLst/>
            <a:cxnLst/>
            <a:rect l="l" t="t" r="r" b="b"/>
            <a:pathLst>
              <a:path w="120000" h="3601084" extrusionOk="0">
                <a:moveTo>
                  <a:pt x="0" y="3600728"/>
                </a:moveTo>
                <a:lnTo>
                  <a:pt x="0" y="0"/>
                </a:lnTo>
              </a:path>
            </a:pathLst>
          </a:custGeom>
          <a:noFill/>
          <a:ln w="190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6" name="Google Shape;106;p8"/>
          <p:cNvSpPr/>
          <p:nvPr/>
        </p:nvSpPr>
        <p:spPr>
          <a:xfrm>
            <a:off x="12921656" y="5920387"/>
            <a:ext cx="0" cy="2290445"/>
          </a:xfrm>
          <a:custGeom>
            <a:avLst/>
            <a:gdLst/>
            <a:ahLst/>
            <a:cxnLst/>
            <a:rect l="l" t="t" r="r" b="b"/>
            <a:pathLst>
              <a:path w="120000" h="2290445" extrusionOk="0">
                <a:moveTo>
                  <a:pt x="0" y="2290307"/>
                </a:moveTo>
                <a:lnTo>
                  <a:pt x="0" y="0"/>
                </a:lnTo>
              </a:path>
            </a:pathLst>
          </a:custGeom>
          <a:noFill/>
          <a:ln w="190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7" name="Google Shape;107;p8"/>
          <p:cNvSpPr/>
          <p:nvPr/>
        </p:nvSpPr>
        <p:spPr>
          <a:xfrm>
            <a:off x="13654363" y="6457909"/>
            <a:ext cx="0" cy="1158240"/>
          </a:xfrm>
          <a:custGeom>
            <a:avLst/>
            <a:gdLst/>
            <a:ahLst/>
            <a:cxnLst/>
            <a:rect l="l" t="t" r="r" b="b"/>
            <a:pathLst>
              <a:path w="120000" h="1158240" extrusionOk="0">
                <a:moveTo>
                  <a:pt x="0" y="1158005"/>
                </a:moveTo>
                <a:lnTo>
                  <a:pt x="0" y="0"/>
                </a:lnTo>
              </a:path>
            </a:pathLst>
          </a:custGeom>
          <a:noFill/>
          <a:ln w="190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8" name="Google Shape;108;p8"/>
          <p:cNvSpPr txBox="1"/>
          <p:nvPr/>
        </p:nvSpPr>
        <p:spPr>
          <a:xfrm>
            <a:off x="10975550" y="4052000"/>
            <a:ext cx="347400" cy="9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00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363636"/>
                </a:solidFill>
                <a:latin typeface="Arial Black"/>
                <a:ea typeface="Arial Black"/>
                <a:cs typeface="Arial Black"/>
                <a:sym typeface="Arial Black"/>
              </a:rPr>
              <a:t>01</a:t>
            </a:r>
            <a:endParaRPr sz="2200">
              <a:latin typeface="Arial Black"/>
              <a:ea typeface="Arial Black"/>
              <a:cs typeface="Arial Black"/>
              <a:sym typeface="Arial Black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117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363636"/>
                </a:solidFill>
                <a:latin typeface="Arial Black"/>
                <a:ea typeface="Arial Black"/>
                <a:cs typeface="Arial Black"/>
                <a:sym typeface="Arial Black"/>
              </a:rPr>
              <a:t>02</a:t>
            </a:r>
            <a:endParaRPr sz="2200">
              <a:latin typeface="Arial Black"/>
              <a:ea typeface="Arial Black"/>
              <a:cs typeface="Arial Black"/>
              <a:sym typeface="Arial Black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363636"/>
                </a:solidFill>
                <a:latin typeface="Arial Black"/>
                <a:ea typeface="Arial Black"/>
                <a:cs typeface="Arial Black"/>
                <a:sym typeface="Arial Black"/>
              </a:rPr>
              <a:t>03</a:t>
            </a:r>
            <a:endParaRPr sz="2200">
              <a:latin typeface="Arial Black"/>
              <a:ea typeface="Arial Black"/>
              <a:cs typeface="Arial Black"/>
              <a:sym typeface="Arial Black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363636"/>
                </a:solidFill>
                <a:latin typeface="Arial Black"/>
                <a:ea typeface="Arial Black"/>
                <a:cs typeface="Arial Black"/>
                <a:sym typeface="Arial Black"/>
              </a:rPr>
              <a:t>04</a:t>
            </a:r>
            <a:endParaRPr sz="2200">
              <a:latin typeface="Arial Black"/>
              <a:ea typeface="Arial Black"/>
              <a:cs typeface="Arial Black"/>
              <a:sym typeface="Arial Black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363636"/>
                </a:solidFill>
                <a:latin typeface="Arial Black"/>
                <a:ea typeface="Arial Black"/>
                <a:cs typeface="Arial Black"/>
                <a:sym typeface="Arial Black"/>
              </a:rPr>
              <a:t>05</a:t>
            </a:r>
            <a:endParaRPr sz="2200">
              <a:latin typeface="Arial Black"/>
              <a:ea typeface="Arial Black"/>
              <a:cs typeface="Arial Black"/>
              <a:sym typeface="Arial Black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117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363636"/>
                </a:solidFill>
                <a:latin typeface="Arial Black"/>
                <a:ea typeface="Arial Black"/>
                <a:cs typeface="Arial Black"/>
                <a:sym typeface="Arial Black"/>
              </a:rPr>
              <a:t>06</a:t>
            </a:r>
            <a:endParaRPr sz="2200">
              <a:latin typeface="Arial Black"/>
              <a:ea typeface="Arial Black"/>
              <a:cs typeface="Arial Black"/>
              <a:sym typeface="Arial Black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363636"/>
                </a:solidFill>
                <a:latin typeface="Arial Black"/>
                <a:ea typeface="Arial Black"/>
                <a:cs typeface="Arial Black"/>
                <a:sym typeface="Arial Black"/>
              </a:rPr>
              <a:t>07</a:t>
            </a:r>
            <a:endParaRPr sz="2200">
              <a:latin typeface="Arial Black"/>
              <a:ea typeface="Arial Black"/>
              <a:cs typeface="Arial Black"/>
              <a:sym typeface="Arial Black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363636"/>
                </a:solidFill>
                <a:latin typeface="Arial Black"/>
                <a:ea typeface="Arial Black"/>
                <a:cs typeface="Arial Black"/>
                <a:sym typeface="Arial Black"/>
              </a:rPr>
              <a:t>08</a:t>
            </a:r>
            <a:endParaRPr sz="2200">
              <a:latin typeface="Arial Black"/>
              <a:ea typeface="Arial Black"/>
              <a:cs typeface="Arial Black"/>
              <a:sym typeface="Arial Black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363636"/>
                </a:solidFill>
                <a:latin typeface="Arial Black"/>
                <a:ea typeface="Arial Black"/>
                <a:cs typeface="Arial Black"/>
                <a:sym typeface="Arial Black"/>
              </a:rPr>
              <a:t>09</a:t>
            </a:r>
            <a:endParaRPr sz="2200">
              <a:latin typeface="Arial Black"/>
              <a:ea typeface="Arial Black"/>
              <a:cs typeface="Arial Black"/>
              <a:sym typeface="Arial Black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117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363636"/>
                </a:solidFill>
                <a:latin typeface="Arial Black"/>
                <a:ea typeface="Arial Black"/>
                <a:cs typeface="Arial Black"/>
                <a:sym typeface="Arial Black"/>
              </a:rPr>
              <a:t>10</a:t>
            </a:r>
            <a:endParaRPr sz="2200">
              <a:latin typeface="Arial Black"/>
              <a:ea typeface="Arial Black"/>
              <a:cs typeface="Arial Black"/>
              <a:sym typeface="Arial Black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363636"/>
                </a:solidFill>
                <a:latin typeface="Arial Black"/>
                <a:ea typeface="Arial Black"/>
                <a:cs typeface="Arial Black"/>
                <a:sym typeface="Arial Black"/>
              </a:rPr>
              <a:t>11</a:t>
            </a:r>
            <a:endParaRPr sz="22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9" name="Google Shape;109;p8"/>
          <p:cNvSpPr/>
          <p:nvPr/>
        </p:nvSpPr>
        <p:spPr>
          <a:xfrm>
            <a:off x="11491196" y="4507248"/>
            <a:ext cx="0" cy="5168265"/>
          </a:xfrm>
          <a:custGeom>
            <a:avLst/>
            <a:gdLst/>
            <a:ahLst/>
            <a:cxnLst/>
            <a:rect l="l" t="t" r="r" b="b"/>
            <a:pathLst>
              <a:path w="120000" h="5168265" extrusionOk="0">
                <a:moveTo>
                  <a:pt x="0" y="5168113"/>
                </a:moveTo>
                <a:lnTo>
                  <a:pt x="0" y="0"/>
                </a:lnTo>
              </a:path>
            </a:pathLst>
          </a:custGeom>
          <a:noFill/>
          <a:ln w="38075" cap="flat" cmpd="sng">
            <a:solidFill>
              <a:srgbClr val="36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50597" y="8796337"/>
            <a:ext cx="923924" cy="9239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" name="Google Shape;115;p10"/>
          <p:cNvGrpSpPr/>
          <p:nvPr/>
        </p:nvGrpSpPr>
        <p:grpSpPr>
          <a:xfrm>
            <a:off x="7511076" y="4242009"/>
            <a:ext cx="3579301" cy="4154170"/>
            <a:chOff x="7511076" y="4242009"/>
            <a:chExt cx="3579301" cy="4154170"/>
          </a:xfrm>
        </p:grpSpPr>
        <p:pic>
          <p:nvPicPr>
            <p:cNvPr id="116" name="Google Shape;116;p1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511076" y="4643062"/>
              <a:ext cx="2572402" cy="33505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Google Shape;117;p10"/>
            <p:cNvSpPr/>
            <p:nvPr/>
          </p:nvSpPr>
          <p:spPr>
            <a:xfrm>
              <a:off x="9066632" y="4458321"/>
              <a:ext cx="2023745" cy="3723004"/>
            </a:xfrm>
            <a:custGeom>
              <a:avLst/>
              <a:gdLst/>
              <a:ahLst/>
              <a:cxnLst/>
              <a:rect l="l" t="t" r="r" b="b"/>
              <a:pathLst>
                <a:path w="2023745" h="3723004" extrusionOk="0">
                  <a:moveTo>
                    <a:pt x="155435" y="0"/>
                  </a:moveTo>
                  <a:lnTo>
                    <a:pt x="0" y="0"/>
                  </a:lnTo>
                  <a:lnTo>
                    <a:pt x="0" y="3722471"/>
                  </a:lnTo>
                  <a:lnTo>
                    <a:pt x="155435" y="3722471"/>
                  </a:lnTo>
                  <a:lnTo>
                    <a:pt x="155435" y="0"/>
                  </a:lnTo>
                  <a:close/>
                </a:path>
                <a:path w="2023745" h="3723004" extrusionOk="0">
                  <a:moveTo>
                    <a:pt x="2023249" y="0"/>
                  </a:moveTo>
                  <a:lnTo>
                    <a:pt x="250685" y="0"/>
                  </a:lnTo>
                  <a:lnTo>
                    <a:pt x="250685" y="3722471"/>
                  </a:lnTo>
                  <a:lnTo>
                    <a:pt x="2023249" y="3722471"/>
                  </a:lnTo>
                  <a:lnTo>
                    <a:pt x="202324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" name="Google Shape;118;p10"/>
            <p:cNvSpPr/>
            <p:nvPr/>
          </p:nvSpPr>
          <p:spPr>
            <a:xfrm>
              <a:off x="9269698" y="4242009"/>
              <a:ext cx="0" cy="4154170"/>
            </a:xfrm>
            <a:custGeom>
              <a:avLst/>
              <a:gdLst/>
              <a:ahLst/>
              <a:cxnLst/>
              <a:rect l="l" t="t" r="r" b="b"/>
              <a:pathLst>
                <a:path w="120000" h="4154170" extrusionOk="0">
                  <a:moveTo>
                    <a:pt x="0" y="4153908"/>
                  </a:moveTo>
                  <a:lnTo>
                    <a:pt x="0" y="0"/>
                  </a:lnTo>
                </a:path>
              </a:pathLst>
            </a:custGeom>
            <a:noFill/>
            <a:ln w="95225" cap="flat" cmpd="sng">
              <a:solidFill>
                <a:srgbClr val="C74A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" name="Google Shape;119;p10"/>
            <p:cNvSpPr/>
            <p:nvPr/>
          </p:nvSpPr>
          <p:spPr>
            <a:xfrm>
              <a:off x="9684629" y="4667638"/>
              <a:ext cx="0" cy="3302635"/>
            </a:xfrm>
            <a:custGeom>
              <a:avLst/>
              <a:gdLst/>
              <a:ahLst/>
              <a:cxnLst/>
              <a:rect l="l" t="t" r="r" b="b"/>
              <a:pathLst>
                <a:path w="120000" h="3302634" extrusionOk="0">
                  <a:moveTo>
                    <a:pt x="0" y="3302630"/>
                  </a:moveTo>
                  <a:lnTo>
                    <a:pt x="0" y="0"/>
                  </a:lnTo>
                </a:path>
              </a:pathLst>
            </a:custGeom>
            <a:noFill/>
            <a:ln w="952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0" name="Google Shape;120;p10"/>
            <p:cNvSpPr/>
            <p:nvPr/>
          </p:nvSpPr>
          <p:spPr>
            <a:xfrm>
              <a:off x="10099569" y="5173797"/>
              <a:ext cx="0" cy="2290445"/>
            </a:xfrm>
            <a:custGeom>
              <a:avLst/>
              <a:gdLst/>
              <a:ahLst/>
              <a:cxnLst/>
              <a:rect l="l" t="t" r="r" b="b"/>
              <a:pathLst>
                <a:path w="120000" h="2290445" extrusionOk="0">
                  <a:moveTo>
                    <a:pt x="0" y="2290307"/>
                  </a:moveTo>
                  <a:lnTo>
                    <a:pt x="0" y="0"/>
                  </a:lnTo>
                </a:path>
              </a:pathLst>
            </a:custGeom>
            <a:noFill/>
            <a:ln w="952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" name="Google Shape;121;p10"/>
            <p:cNvSpPr/>
            <p:nvPr/>
          </p:nvSpPr>
          <p:spPr>
            <a:xfrm>
              <a:off x="10514566" y="5849441"/>
              <a:ext cx="0" cy="939165"/>
            </a:xfrm>
            <a:custGeom>
              <a:avLst/>
              <a:gdLst/>
              <a:ahLst/>
              <a:cxnLst/>
              <a:rect l="l" t="t" r="r" b="b"/>
              <a:pathLst>
                <a:path w="120000" h="939165" extrusionOk="0">
                  <a:moveTo>
                    <a:pt x="0" y="939132"/>
                  </a:moveTo>
                  <a:lnTo>
                    <a:pt x="0" y="0"/>
                  </a:lnTo>
                </a:path>
              </a:pathLst>
            </a:custGeom>
            <a:noFill/>
            <a:ln w="952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2" name="Google Shape;122;p10"/>
          <p:cNvSpPr txBox="1">
            <a:spLocks noGrp="1"/>
          </p:cNvSpPr>
          <p:nvPr>
            <p:ph type="title"/>
          </p:nvPr>
        </p:nvSpPr>
        <p:spPr>
          <a:xfrm>
            <a:off x="1377441" y="945657"/>
            <a:ext cx="15533116" cy="1053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44259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500"/>
              <a:t>Lógica X Algoritmo</a:t>
            </a:r>
            <a:endParaRPr sz="6500"/>
          </a:p>
        </p:txBody>
      </p:sp>
      <p:sp>
        <p:nvSpPr>
          <p:cNvPr id="123" name="Google Shape;123;p10"/>
          <p:cNvSpPr txBox="1"/>
          <p:nvPr/>
        </p:nvSpPr>
        <p:spPr>
          <a:xfrm>
            <a:off x="4218833" y="2675078"/>
            <a:ext cx="9850755" cy="8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67640" marR="5080" lvl="0" indent="-155575" algn="l" rtl="0">
              <a:lnSpc>
                <a:spcPct val="116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Enquanto a lógica fornece a base teórica para a resolução de problemas, os algoritmos são a aplicação prática dessa lógica em passos bem definidos.</a:t>
            </a:r>
            <a:endParaRPr sz="22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4" name="Google Shape;124;p10"/>
          <p:cNvSpPr txBox="1"/>
          <p:nvPr/>
        </p:nvSpPr>
        <p:spPr>
          <a:xfrm>
            <a:off x="1875792" y="4433600"/>
            <a:ext cx="15531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F5FFF5"/>
                </a:solidFill>
                <a:latin typeface="Arial Black"/>
                <a:ea typeface="Arial Black"/>
                <a:cs typeface="Arial Black"/>
                <a:sym typeface="Arial Black"/>
              </a:rPr>
              <a:t>Lógica</a:t>
            </a:r>
            <a:endParaRPr sz="22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25" name="Google Shape;125;p10"/>
          <p:cNvSpPr txBox="1"/>
          <p:nvPr/>
        </p:nvSpPr>
        <p:spPr>
          <a:xfrm>
            <a:off x="1875812" y="5351720"/>
            <a:ext cx="4632325" cy="119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16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Refere-se ao processo de raciocínio estruturado e sistemático para resolver problemas.</a:t>
            </a:r>
            <a:endParaRPr sz="22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6" name="Google Shape;126;p10"/>
          <p:cNvSpPr txBox="1"/>
          <p:nvPr/>
        </p:nvSpPr>
        <p:spPr>
          <a:xfrm>
            <a:off x="1875812" y="6848117"/>
            <a:ext cx="4627880" cy="119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just" rtl="0">
              <a:lnSpc>
                <a:spcPct val="116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Envolve a formulação de premissas e a derivação de conclusões válidas a partir dessas premissas.</a:t>
            </a:r>
            <a:endParaRPr sz="22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7" name="Google Shape;127;p10"/>
          <p:cNvSpPr txBox="1"/>
          <p:nvPr/>
        </p:nvSpPr>
        <p:spPr>
          <a:xfrm>
            <a:off x="11757931" y="5351720"/>
            <a:ext cx="53848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16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É uma sequência finita de instruções ou passos bem definidos, projetados para realizar uma tarefa específica ou resolver um problema com base na lógica.</a:t>
            </a:r>
            <a:endParaRPr sz="22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8" name="Google Shape;128;p10"/>
          <p:cNvSpPr txBox="1"/>
          <p:nvPr/>
        </p:nvSpPr>
        <p:spPr>
          <a:xfrm>
            <a:off x="11757922" y="4433600"/>
            <a:ext cx="20910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F5FFF5"/>
                </a:solidFill>
                <a:latin typeface="Arial Black"/>
                <a:ea typeface="Arial Black"/>
                <a:cs typeface="Arial Black"/>
                <a:sym typeface="Arial Black"/>
              </a:rPr>
              <a:t>Algoritmo</a:t>
            </a:r>
            <a:endParaRPr sz="2200"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50597" y="8796337"/>
            <a:ext cx="923924" cy="92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11991" y="3835052"/>
            <a:ext cx="4133850" cy="413797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6"/>
          <p:cNvSpPr txBox="1">
            <a:spLocks noGrp="1"/>
          </p:cNvSpPr>
          <p:nvPr>
            <p:ph type="title"/>
          </p:nvPr>
        </p:nvSpPr>
        <p:spPr>
          <a:xfrm>
            <a:off x="1377441" y="945657"/>
            <a:ext cx="15533116" cy="1053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84929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500"/>
              <a:t>Importância da lógica</a:t>
            </a:r>
            <a:endParaRPr sz="6500"/>
          </a:p>
        </p:txBody>
      </p:sp>
      <p:sp>
        <p:nvSpPr>
          <p:cNvPr id="86" name="Google Shape;86;p6"/>
          <p:cNvSpPr txBox="1"/>
          <p:nvPr/>
        </p:nvSpPr>
        <p:spPr>
          <a:xfrm>
            <a:off x="1816687" y="2497892"/>
            <a:ext cx="9167400" cy="69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205104" lvl="0" indent="0" algn="l" rtl="0">
              <a:lnSpc>
                <a:spcPct val="109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É a base sobre a qual todas as linguagens de programação são construídas. Ela envolve a aplicação de princípios de raciocínio</a:t>
            </a:r>
            <a:endParaRPr sz="2000" dirty="0">
              <a:latin typeface="Tahoma"/>
              <a:ea typeface="Tahoma"/>
              <a:cs typeface="Tahoma"/>
              <a:sym typeface="Tahoma"/>
            </a:endParaRPr>
          </a:p>
          <a:p>
            <a:pPr marL="12700" marR="5080" lvl="0" indent="0" algn="l" rtl="0">
              <a:lnSpc>
                <a:spcPct val="109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lógico para criar algoritmos que resolvem problemas específicos de maneira sistemática e estruturada.</a:t>
            </a:r>
            <a:endParaRPr sz="2000" dirty="0"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None/>
            </a:pPr>
            <a:endParaRPr sz="2000" dirty="0">
              <a:latin typeface="Tahoma"/>
              <a:ea typeface="Tahoma"/>
              <a:cs typeface="Tahoma"/>
              <a:sym typeface="Tahoma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rgbClr val="F5FFF5"/>
                </a:solidFill>
                <a:latin typeface="Arial Black"/>
                <a:ea typeface="Arial Black"/>
                <a:cs typeface="Arial Black"/>
                <a:sym typeface="Arial Black"/>
              </a:rPr>
              <a:t>Exemplo Prático de Problema Simples:</a:t>
            </a:r>
            <a:endParaRPr sz="2200" dirty="0">
              <a:latin typeface="Arial Black"/>
              <a:ea typeface="Arial Black"/>
              <a:cs typeface="Arial Black"/>
              <a:sym typeface="Arial Black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2415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F5FFF5"/>
                </a:solidFill>
                <a:latin typeface="Arial Black"/>
                <a:ea typeface="Arial Black"/>
                <a:cs typeface="Arial Black"/>
                <a:sym typeface="Arial Black"/>
              </a:rPr>
              <a:t>Problema</a:t>
            </a:r>
            <a:r>
              <a:rPr lang="pt-BR" sz="2000" dirty="0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: Fazer café</a:t>
            </a:r>
            <a:endParaRPr sz="2000" dirty="0">
              <a:latin typeface="Tahoma"/>
              <a:ea typeface="Tahoma"/>
              <a:cs typeface="Tahoma"/>
              <a:sym typeface="Tahoma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F5FFF5"/>
                </a:solidFill>
                <a:latin typeface="Arial Black"/>
                <a:ea typeface="Arial Black"/>
                <a:cs typeface="Arial Black"/>
                <a:sym typeface="Arial Black"/>
              </a:rPr>
              <a:t>Passos:</a:t>
            </a:r>
            <a:endParaRPr sz="2000" dirty="0">
              <a:latin typeface="Arial Black"/>
              <a:ea typeface="Arial Black"/>
              <a:cs typeface="Arial Black"/>
              <a:sym typeface="Arial Black"/>
            </a:endParaRPr>
          </a:p>
          <a:p>
            <a:pPr marL="443230" lvl="0" indent="-28638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5FFF5"/>
              </a:buClr>
              <a:buSzPts val="2000"/>
              <a:buFont typeface="Tahoma"/>
              <a:buAutoNum type="arabicPeriod"/>
            </a:pPr>
            <a:r>
              <a:rPr lang="pt-BR" sz="2000" dirty="0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Pegar a chaleira.</a:t>
            </a:r>
            <a:endParaRPr sz="2000" dirty="0">
              <a:latin typeface="Tahoma"/>
              <a:ea typeface="Tahoma"/>
              <a:cs typeface="Tahoma"/>
              <a:sym typeface="Tahoma"/>
            </a:endParaRPr>
          </a:p>
          <a:p>
            <a:pPr marL="443230" lvl="0" indent="-286385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5FFF5"/>
              </a:buClr>
              <a:buSzPts val="2000"/>
              <a:buFont typeface="Tahoma"/>
              <a:buAutoNum type="arabicPeriod"/>
            </a:pPr>
            <a:r>
              <a:rPr lang="pt-BR" sz="2000" dirty="0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Colocar água na chaleira.</a:t>
            </a:r>
            <a:endParaRPr sz="2000" dirty="0">
              <a:latin typeface="Tahoma"/>
              <a:ea typeface="Tahoma"/>
              <a:cs typeface="Tahoma"/>
              <a:sym typeface="Tahoma"/>
            </a:endParaRPr>
          </a:p>
          <a:p>
            <a:pPr marL="443230" lvl="0" indent="-286385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5FFF5"/>
              </a:buClr>
              <a:buSzPts val="2000"/>
              <a:buFont typeface="Tahoma"/>
              <a:buAutoNum type="arabicPeriod"/>
            </a:pPr>
            <a:r>
              <a:rPr lang="pt-BR" sz="2000" dirty="0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Colocar a chaleira no fogão para ferver a água.</a:t>
            </a:r>
            <a:endParaRPr sz="2000" dirty="0">
              <a:latin typeface="Tahoma"/>
              <a:ea typeface="Tahoma"/>
              <a:cs typeface="Tahoma"/>
              <a:sym typeface="Tahoma"/>
            </a:endParaRPr>
          </a:p>
          <a:p>
            <a:pPr marL="443230" lvl="0" indent="-286385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5FFF5"/>
              </a:buClr>
              <a:buSzPts val="2000"/>
              <a:buFont typeface="Tahoma"/>
              <a:buAutoNum type="arabicPeriod"/>
            </a:pPr>
            <a:r>
              <a:rPr lang="pt-BR" sz="2000" dirty="0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Pegar a térmica.</a:t>
            </a:r>
            <a:endParaRPr sz="2000" dirty="0">
              <a:latin typeface="Tahoma"/>
              <a:ea typeface="Tahoma"/>
              <a:cs typeface="Tahoma"/>
              <a:sym typeface="Tahoma"/>
            </a:endParaRPr>
          </a:p>
          <a:p>
            <a:pPr marL="443230" lvl="0" indent="-286385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5FFF5"/>
              </a:buClr>
              <a:buSzPts val="2000"/>
              <a:buFont typeface="Tahoma"/>
              <a:buAutoNum type="arabicPeriod"/>
            </a:pPr>
            <a:r>
              <a:rPr lang="pt-BR" sz="2000" dirty="0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Pegar o coador.</a:t>
            </a:r>
            <a:endParaRPr dirty="0"/>
          </a:p>
          <a:p>
            <a:pPr marL="443230" lvl="0" indent="-286385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5FFF5"/>
              </a:buClr>
              <a:buSzPts val="2000"/>
              <a:buFont typeface="Tahoma"/>
              <a:buAutoNum type="arabicPeriod"/>
            </a:pPr>
            <a:r>
              <a:rPr lang="pt-BR" sz="2000" dirty="0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Colocar o coador em cima da térmica.</a:t>
            </a:r>
            <a:endParaRPr dirty="0"/>
          </a:p>
          <a:p>
            <a:pPr marL="443230" lvl="0" indent="-286385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5FFF5"/>
              </a:buClr>
              <a:buSzPts val="2000"/>
              <a:buFont typeface="Tahoma"/>
              <a:buAutoNum type="arabicPeriod"/>
            </a:pPr>
            <a:r>
              <a:rPr lang="pt-BR" sz="2000" dirty="0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Colocar o pó de café dentro do coador.</a:t>
            </a:r>
            <a:endParaRPr dirty="0"/>
          </a:p>
          <a:p>
            <a:pPr marL="443230" lvl="0" indent="-286385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5FFF5"/>
              </a:buClr>
              <a:buSzPts val="2000"/>
              <a:buFont typeface="Tahoma"/>
              <a:buAutoNum type="arabicPeriod"/>
            </a:pPr>
            <a:r>
              <a:rPr lang="pt-BR" sz="2000" dirty="0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Despejar a água dentro do coador.</a:t>
            </a:r>
            <a:endParaRPr dirty="0"/>
          </a:p>
          <a:p>
            <a:pPr marL="443230" lvl="0" indent="-286385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5FFF5"/>
              </a:buClr>
              <a:buSzPts val="2000"/>
              <a:buFont typeface="Tahoma"/>
              <a:buAutoNum type="arabicPeriod"/>
            </a:pPr>
            <a:r>
              <a:rPr lang="pt-BR" sz="2000" dirty="0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Esperar o café terminar de passar.</a:t>
            </a:r>
            <a:endParaRPr sz="2000" dirty="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7" name="Google Shape;87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07224" y="2191223"/>
            <a:ext cx="7192950" cy="71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86177BB-AAD8-8CE3-6FB5-F3FB87EB6969}"/>
              </a:ext>
            </a:extLst>
          </p:cNvPr>
          <p:cNvSpPr txBox="1"/>
          <p:nvPr/>
        </p:nvSpPr>
        <p:spPr>
          <a:xfrm>
            <a:off x="11094720" y="8952959"/>
            <a:ext cx="9144000" cy="305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algn="l" rtl="0">
              <a:lnSpc>
                <a:spcPct val="109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Abrir programa, </a:t>
            </a:r>
            <a:r>
              <a:rPr lang="pt-BR" sz="1400" dirty="0" err="1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passando_café_com_python</a:t>
            </a:r>
            <a:endParaRPr lang="pt-BR" sz="1400" dirty="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1727</Words>
  <Application>Microsoft Office PowerPoint</Application>
  <PresentationFormat>Personalizar</PresentationFormat>
  <Paragraphs>247</Paragraphs>
  <Slides>21</Slides>
  <Notes>20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6" baseType="lpstr">
      <vt:lpstr>Arial</vt:lpstr>
      <vt:lpstr>Arial Black</vt:lpstr>
      <vt:lpstr>Trebuchet MS</vt:lpstr>
      <vt:lpstr>Tahoma</vt:lpstr>
      <vt:lpstr>Office Theme</vt:lpstr>
      <vt:lpstr>Apresentação do PowerPoint</vt:lpstr>
      <vt:lpstr>O que vamos ver hoje?</vt:lpstr>
      <vt:lpstr>Mercado de Trabalho</vt:lpstr>
      <vt:lpstr>As linguagens mais utilizadas</vt:lpstr>
      <vt:lpstr>Áreas de atuação</vt:lpstr>
      <vt:lpstr>Introdução: Lógica de programação</vt:lpstr>
      <vt:lpstr>Algoritmo</vt:lpstr>
      <vt:lpstr>Lógica X Algoritmo</vt:lpstr>
      <vt:lpstr>Importância da lógica</vt:lpstr>
      <vt:lpstr>Tipos de Variáveis</vt:lpstr>
      <vt:lpstr>Comandos básicos do python</vt:lpstr>
      <vt:lpstr>ATIVIDADE PRÁTICA</vt:lpstr>
      <vt:lpstr>Conceitos básicos: IA</vt:lpstr>
      <vt:lpstr>Você já utilizou IA hoje?</vt:lpstr>
      <vt:lpstr>Prompt</vt:lpstr>
      <vt:lpstr>Fundamentos de um bom prompt</vt:lpstr>
      <vt:lpstr>Como funciona uma IA?</vt:lpstr>
      <vt:lpstr>Apresentação do PowerPoint</vt:lpstr>
      <vt:lpstr>Vamos testar algumas IA’s?</vt:lpstr>
      <vt:lpstr>Agora é com você!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Pesquisa Infinity School</dc:creator>
  <cp:lastModifiedBy>Francisco Wanderer</cp:lastModifiedBy>
  <cp:revision>5</cp:revision>
  <dcterms:created xsi:type="dcterms:W3CDTF">2025-02-12T12:39:19Z</dcterms:created>
  <dcterms:modified xsi:type="dcterms:W3CDTF">2025-02-21T18:34:12Z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2024-08-12T00:00:00Z</vt:filetime>
  </property>
  <property fmtid="{D5CDD505-2E9C-101B-9397-08002B2CF9AE}" pid="3" name="Creator">
    <vt:lpwstr>Canva</vt:lpwstr>
  </property>
  <property fmtid="{D5CDD505-2E9C-101B-9397-08002B2CF9AE}" pid="4" name="LastSaved">
    <vt:filetime>2025-02-12T00:00:00Z</vt:filetime>
  </property>
  <property fmtid="{D5CDD505-2E9C-101B-9397-08002B2CF9AE}" pid="5" name="Producer">
    <vt:lpwstr>Canva</vt:lpwstr>
  </property>
</Properties>
</file>